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7" r:id="rId7"/>
    <p:sldId id="261" r:id="rId8"/>
    <p:sldId id="262" r:id="rId9"/>
    <p:sldId id="263" r:id="rId10"/>
    <p:sldId id="266" r:id="rId11"/>
    <p:sldId id="265" r:id="rId12"/>
    <p:sldId id="268"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14"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066B681-FA09-9E16-74C6-7992353F644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 xmlns:a16="http://schemas.microsoft.com/office/drawing/2014/main" id="{BD088DC1-30B9-8645-FAE5-66794E0555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 xmlns:a16="http://schemas.microsoft.com/office/drawing/2014/main" id="{4FFBAAA2-F799-03DD-70EF-B0C6A25EE9E7}"/>
              </a:ext>
            </a:extLst>
          </p:cNvPr>
          <p:cNvSpPr>
            <a:spLocks noGrp="1"/>
          </p:cNvSpPr>
          <p:nvPr>
            <p:ph type="dt" sz="half" idx="10"/>
          </p:nvPr>
        </p:nvSpPr>
        <p:spPr/>
        <p:txBody>
          <a:bodyPr/>
          <a:lstStyle/>
          <a:p>
            <a:fld id="{E217EC29-A35F-4924-A20B-71649FB9414C}" type="datetimeFigureOut">
              <a:rPr lang="fr-FR" smtClean="0"/>
              <a:pPr/>
              <a:t>09/02/2024</a:t>
            </a:fld>
            <a:endParaRPr lang="fr-FR"/>
          </a:p>
        </p:txBody>
      </p:sp>
      <p:sp>
        <p:nvSpPr>
          <p:cNvPr id="5" name="Espace réservé du pied de page 4">
            <a:extLst>
              <a:ext uri="{FF2B5EF4-FFF2-40B4-BE49-F238E27FC236}">
                <a16:creationId xmlns="" xmlns:a16="http://schemas.microsoft.com/office/drawing/2014/main" id="{1AEBC1A9-254C-FD3D-C727-E205D89BE51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7BDE8887-8129-ABA2-3B86-9B20C59F138D}"/>
              </a:ext>
            </a:extLst>
          </p:cNvPr>
          <p:cNvSpPr>
            <a:spLocks noGrp="1"/>
          </p:cNvSpPr>
          <p:nvPr>
            <p:ph type="sldNum" sz="quarter" idx="12"/>
          </p:nvPr>
        </p:nvSpPr>
        <p:spPr/>
        <p:txBody>
          <a:bodyPr/>
          <a:lstStyle/>
          <a:p>
            <a:fld id="{C2B920BA-40A8-4607-BE68-C6AEAA3FF489}" type="slidenum">
              <a:rPr lang="fr-FR" smtClean="0"/>
              <a:pPr/>
              <a:t>‹N°›</a:t>
            </a:fld>
            <a:endParaRPr lang="fr-FR"/>
          </a:p>
        </p:txBody>
      </p:sp>
    </p:spTree>
    <p:extLst>
      <p:ext uri="{BB962C8B-B14F-4D97-AF65-F5344CB8AC3E}">
        <p14:creationId xmlns="" xmlns:p14="http://schemas.microsoft.com/office/powerpoint/2010/main" val="4255933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6725F26-D4E9-9456-BC9F-311815E6C8A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8BA864A0-29D2-0667-41C2-F77AC9CD7A2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D9824EEE-DB63-A793-6C37-93D1C14A7629}"/>
              </a:ext>
            </a:extLst>
          </p:cNvPr>
          <p:cNvSpPr>
            <a:spLocks noGrp="1"/>
          </p:cNvSpPr>
          <p:nvPr>
            <p:ph type="dt" sz="half" idx="10"/>
          </p:nvPr>
        </p:nvSpPr>
        <p:spPr/>
        <p:txBody>
          <a:bodyPr/>
          <a:lstStyle/>
          <a:p>
            <a:fld id="{E217EC29-A35F-4924-A20B-71649FB9414C}" type="datetimeFigureOut">
              <a:rPr lang="fr-FR" smtClean="0"/>
              <a:pPr/>
              <a:t>09/02/2024</a:t>
            </a:fld>
            <a:endParaRPr lang="fr-FR"/>
          </a:p>
        </p:txBody>
      </p:sp>
      <p:sp>
        <p:nvSpPr>
          <p:cNvPr id="5" name="Espace réservé du pied de page 4">
            <a:extLst>
              <a:ext uri="{FF2B5EF4-FFF2-40B4-BE49-F238E27FC236}">
                <a16:creationId xmlns="" xmlns:a16="http://schemas.microsoft.com/office/drawing/2014/main" id="{CFAE0275-FA4F-E151-ADC0-D15A7E48E80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22241674-9EAA-A4EB-9027-11FBC80ECFBA}"/>
              </a:ext>
            </a:extLst>
          </p:cNvPr>
          <p:cNvSpPr>
            <a:spLocks noGrp="1"/>
          </p:cNvSpPr>
          <p:nvPr>
            <p:ph type="sldNum" sz="quarter" idx="12"/>
          </p:nvPr>
        </p:nvSpPr>
        <p:spPr/>
        <p:txBody>
          <a:bodyPr/>
          <a:lstStyle/>
          <a:p>
            <a:fld id="{C2B920BA-40A8-4607-BE68-C6AEAA3FF489}" type="slidenum">
              <a:rPr lang="fr-FR" smtClean="0"/>
              <a:pPr/>
              <a:t>‹N°›</a:t>
            </a:fld>
            <a:endParaRPr lang="fr-FR"/>
          </a:p>
        </p:txBody>
      </p:sp>
    </p:spTree>
    <p:extLst>
      <p:ext uri="{BB962C8B-B14F-4D97-AF65-F5344CB8AC3E}">
        <p14:creationId xmlns="" xmlns:p14="http://schemas.microsoft.com/office/powerpoint/2010/main" val="507483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B142FB76-0BEF-5EA1-472A-65C8DFF1392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2B4A91E8-3FF6-8831-34E3-1CDAE22646E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46F9992F-229A-6B5F-7035-F672F5FF4BE3}"/>
              </a:ext>
            </a:extLst>
          </p:cNvPr>
          <p:cNvSpPr>
            <a:spLocks noGrp="1"/>
          </p:cNvSpPr>
          <p:nvPr>
            <p:ph type="dt" sz="half" idx="10"/>
          </p:nvPr>
        </p:nvSpPr>
        <p:spPr/>
        <p:txBody>
          <a:bodyPr/>
          <a:lstStyle/>
          <a:p>
            <a:fld id="{E217EC29-A35F-4924-A20B-71649FB9414C}" type="datetimeFigureOut">
              <a:rPr lang="fr-FR" smtClean="0"/>
              <a:pPr/>
              <a:t>09/02/2024</a:t>
            </a:fld>
            <a:endParaRPr lang="fr-FR"/>
          </a:p>
        </p:txBody>
      </p:sp>
      <p:sp>
        <p:nvSpPr>
          <p:cNvPr id="5" name="Espace réservé du pied de page 4">
            <a:extLst>
              <a:ext uri="{FF2B5EF4-FFF2-40B4-BE49-F238E27FC236}">
                <a16:creationId xmlns="" xmlns:a16="http://schemas.microsoft.com/office/drawing/2014/main" id="{AB2959B1-D6F4-18BF-1E35-1A20CC763F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6085B0CE-F443-E10B-3921-38048CEC07CB}"/>
              </a:ext>
            </a:extLst>
          </p:cNvPr>
          <p:cNvSpPr>
            <a:spLocks noGrp="1"/>
          </p:cNvSpPr>
          <p:nvPr>
            <p:ph type="sldNum" sz="quarter" idx="12"/>
          </p:nvPr>
        </p:nvSpPr>
        <p:spPr/>
        <p:txBody>
          <a:bodyPr/>
          <a:lstStyle/>
          <a:p>
            <a:fld id="{C2B920BA-40A8-4607-BE68-C6AEAA3FF489}" type="slidenum">
              <a:rPr lang="fr-FR" smtClean="0"/>
              <a:pPr/>
              <a:t>‹N°›</a:t>
            </a:fld>
            <a:endParaRPr lang="fr-FR"/>
          </a:p>
        </p:txBody>
      </p:sp>
    </p:spTree>
    <p:extLst>
      <p:ext uri="{BB962C8B-B14F-4D97-AF65-F5344CB8AC3E}">
        <p14:creationId xmlns="" xmlns:p14="http://schemas.microsoft.com/office/powerpoint/2010/main" val="2251040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3B41528-F4F3-86F7-3438-0A9BFC01920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DF7369FD-6CD3-7A3B-7057-1705F053B2A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2404FD9F-1AAD-23E1-43E7-1D9B3480DA92}"/>
              </a:ext>
            </a:extLst>
          </p:cNvPr>
          <p:cNvSpPr>
            <a:spLocks noGrp="1"/>
          </p:cNvSpPr>
          <p:nvPr>
            <p:ph type="dt" sz="half" idx="10"/>
          </p:nvPr>
        </p:nvSpPr>
        <p:spPr/>
        <p:txBody>
          <a:bodyPr/>
          <a:lstStyle/>
          <a:p>
            <a:fld id="{E217EC29-A35F-4924-A20B-71649FB9414C}" type="datetimeFigureOut">
              <a:rPr lang="fr-FR" smtClean="0"/>
              <a:pPr/>
              <a:t>09/02/2024</a:t>
            </a:fld>
            <a:endParaRPr lang="fr-FR"/>
          </a:p>
        </p:txBody>
      </p:sp>
      <p:sp>
        <p:nvSpPr>
          <p:cNvPr id="5" name="Espace réservé du pied de page 4">
            <a:extLst>
              <a:ext uri="{FF2B5EF4-FFF2-40B4-BE49-F238E27FC236}">
                <a16:creationId xmlns="" xmlns:a16="http://schemas.microsoft.com/office/drawing/2014/main" id="{A685A436-7C2B-2F61-2E75-FA81A6E387A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8F41EFC1-0C04-DF33-B282-E6B502DDE3E4}"/>
              </a:ext>
            </a:extLst>
          </p:cNvPr>
          <p:cNvSpPr>
            <a:spLocks noGrp="1"/>
          </p:cNvSpPr>
          <p:nvPr>
            <p:ph type="sldNum" sz="quarter" idx="12"/>
          </p:nvPr>
        </p:nvSpPr>
        <p:spPr/>
        <p:txBody>
          <a:bodyPr/>
          <a:lstStyle/>
          <a:p>
            <a:fld id="{C2B920BA-40A8-4607-BE68-C6AEAA3FF489}" type="slidenum">
              <a:rPr lang="fr-FR" smtClean="0"/>
              <a:pPr/>
              <a:t>‹N°›</a:t>
            </a:fld>
            <a:endParaRPr lang="fr-FR"/>
          </a:p>
        </p:txBody>
      </p:sp>
    </p:spTree>
    <p:extLst>
      <p:ext uri="{BB962C8B-B14F-4D97-AF65-F5344CB8AC3E}">
        <p14:creationId xmlns="" xmlns:p14="http://schemas.microsoft.com/office/powerpoint/2010/main" val="354114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6AFDFB3-AAE3-3FA4-8431-150CEE98DDC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 xmlns:a16="http://schemas.microsoft.com/office/drawing/2014/main" id="{B40AF4E7-3CEF-042E-8707-1A8FECBACD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 xmlns:a16="http://schemas.microsoft.com/office/drawing/2014/main" id="{CCE088C2-3CD2-8426-0723-F1C0243CF30F}"/>
              </a:ext>
            </a:extLst>
          </p:cNvPr>
          <p:cNvSpPr>
            <a:spLocks noGrp="1"/>
          </p:cNvSpPr>
          <p:nvPr>
            <p:ph type="dt" sz="half" idx="10"/>
          </p:nvPr>
        </p:nvSpPr>
        <p:spPr/>
        <p:txBody>
          <a:bodyPr/>
          <a:lstStyle/>
          <a:p>
            <a:fld id="{E217EC29-A35F-4924-A20B-71649FB9414C}" type="datetimeFigureOut">
              <a:rPr lang="fr-FR" smtClean="0"/>
              <a:pPr/>
              <a:t>09/02/2024</a:t>
            </a:fld>
            <a:endParaRPr lang="fr-FR"/>
          </a:p>
        </p:txBody>
      </p:sp>
      <p:sp>
        <p:nvSpPr>
          <p:cNvPr id="5" name="Espace réservé du pied de page 4">
            <a:extLst>
              <a:ext uri="{FF2B5EF4-FFF2-40B4-BE49-F238E27FC236}">
                <a16:creationId xmlns="" xmlns:a16="http://schemas.microsoft.com/office/drawing/2014/main" id="{D9DD6E3C-2DA1-EFEF-94BE-5BDC818A9D8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62D14353-A4C4-F75E-C23C-881C9F42512E}"/>
              </a:ext>
            </a:extLst>
          </p:cNvPr>
          <p:cNvSpPr>
            <a:spLocks noGrp="1"/>
          </p:cNvSpPr>
          <p:nvPr>
            <p:ph type="sldNum" sz="quarter" idx="12"/>
          </p:nvPr>
        </p:nvSpPr>
        <p:spPr/>
        <p:txBody>
          <a:bodyPr/>
          <a:lstStyle/>
          <a:p>
            <a:fld id="{C2B920BA-40A8-4607-BE68-C6AEAA3FF489}" type="slidenum">
              <a:rPr lang="fr-FR" smtClean="0"/>
              <a:pPr/>
              <a:t>‹N°›</a:t>
            </a:fld>
            <a:endParaRPr lang="fr-FR"/>
          </a:p>
        </p:txBody>
      </p:sp>
    </p:spTree>
    <p:extLst>
      <p:ext uri="{BB962C8B-B14F-4D97-AF65-F5344CB8AC3E}">
        <p14:creationId xmlns="" xmlns:p14="http://schemas.microsoft.com/office/powerpoint/2010/main" val="1691495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6FBD790-B162-1318-7D49-8386684F1A7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5E2E4885-CC64-303A-F73C-75123FF125A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 xmlns:a16="http://schemas.microsoft.com/office/drawing/2014/main" id="{A7B88DDB-095D-5964-12D8-97E3BD7B285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 xmlns:a16="http://schemas.microsoft.com/office/drawing/2014/main" id="{B1AAFEE7-4A8B-F716-1235-6129FAA7BCDB}"/>
              </a:ext>
            </a:extLst>
          </p:cNvPr>
          <p:cNvSpPr>
            <a:spLocks noGrp="1"/>
          </p:cNvSpPr>
          <p:nvPr>
            <p:ph type="dt" sz="half" idx="10"/>
          </p:nvPr>
        </p:nvSpPr>
        <p:spPr/>
        <p:txBody>
          <a:bodyPr/>
          <a:lstStyle/>
          <a:p>
            <a:fld id="{E217EC29-A35F-4924-A20B-71649FB9414C}" type="datetimeFigureOut">
              <a:rPr lang="fr-FR" smtClean="0"/>
              <a:pPr/>
              <a:t>09/02/2024</a:t>
            </a:fld>
            <a:endParaRPr lang="fr-FR"/>
          </a:p>
        </p:txBody>
      </p:sp>
      <p:sp>
        <p:nvSpPr>
          <p:cNvPr id="6" name="Espace réservé du pied de page 5">
            <a:extLst>
              <a:ext uri="{FF2B5EF4-FFF2-40B4-BE49-F238E27FC236}">
                <a16:creationId xmlns="" xmlns:a16="http://schemas.microsoft.com/office/drawing/2014/main" id="{43A4CF72-C23B-4FD0-BEAD-EED48EC4C2D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432BC73F-8BAC-3DA6-EFA0-ADCF76396A7C}"/>
              </a:ext>
            </a:extLst>
          </p:cNvPr>
          <p:cNvSpPr>
            <a:spLocks noGrp="1"/>
          </p:cNvSpPr>
          <p:nvPr>
            <p:ph type="sldNum" sz="quarter" idx="12"/>
          </p:nvPr>
        </p:nvSpPr>
        <p:spPr/>
        <p:txBody>
          <a:bodyPr/>
          <a:lstStyle/>
          <a:p>
            <a:fld id="{C2B920BA-40A8-4607-BE68-C6AEAA3FF489}" type="slidenum">
              <a:rPr lang="fr-FR" smtClean="0"/>
              <a:pPr/>
              <a:t>‹N°›</a:t>
            </a:fld>
            <a:endParaRPr lang="fr-FR"/>
          </a:p>
        </p:txBody>
      </p:sp>
    </p:spTree>
    <p:extLst>
      <p:ext uri="{BB962C8B-B14F-4D97-AF65-F5344CB8AC3E}">
        <p14:creationId xmlns="" xmlns:p14="http://schemas.microsoft.com/office/powerpoint/2010/main" val="3877780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20B33C6-1000-08EA-5F3D-64E34311FBB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6A8EA00A-DE55-36BB-6F1D-DE6836EAEE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 xmlns:a16="http://schemas.microsoft.com/office/drawing/2014/main" id="{3ED3D899-A08E-DF4B-CF94-F175C2D4639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 xmlns:a16="http://schemas.microsoft.com/office/drawing/2014/main" id="{84233D00-EF1F-7BFC-E504-E594B9D87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 xmlns:a16="http://schemas.microsoft.com/office/drawing/2014/main" id="{A74DBB69-BAF2-5E3F-87EA-72B63BB4DB5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 xmlns:a16="http://schemas.microsoft.com/office/drawing/2014/main" id="{50AB36C8-154E-A45F-2A87-474803F510AC}"/>
              </a:ext>
            </a:extLst>
          </p:cNvPr>
          <p:cNvSpPr>
            <a:spLocks noGrp="1"/>
          </p:cNvSpPr>
          <p:nvPr>
            <p:ph type="dt" sz="half" idx="10"/>
          </p:nvPr>
        </p:nvSpPr>
        <p:spPr/>
        <p:txBody>
          <a:bodyPr/>
          <a:lstStyle/>
          <a:p>
            <a:fld id="{E217EC29-A35F-4924-A20B-71649FB9414C}" type="datetimeFigureOut">
              <a:rPr lang="fr-FR" smtClean="0"/>
              <a:pPr/>
              <a:t>09/02/2024</a:t>
            </a:fld>
            <a:endParaRPr lang="fr-FR"/>
          </a:p>
        </p:txBody>
      </p:sp>
      <p:sp>
        <p:nvSpPr>
          <p:cNvPr id="8" name="Espace réservé du pied de page 7">
            <a:extLst>
              <a:ext uri="{FF2B5EF4-FFF2-40B4-BE49-F238E27FC236}">
                <a16:creationId xmlns="" xmlns:a16="http://schemas.microsoft.com/office/drawing/2014/main" id="{A8AA3A00-F08C-CF12-4DDE-7E5F4296C8E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 xmlns:a16="http://schemas.microsoft.com/office/drawing/2014/main" id="{AC4B1D2A-0AAE-226F-F36A-022E08688AE0}"/>
              </a:ext>
            </a:extLst>
          </p:cNvPr>
          <p:cNvSpPr>
            <a:spLocks noGrp="1"/>
          </p:cNvSpPr>
          <p:nvPr>
            <p:ph type="sldNum" sz="quarter" idx="12"/>
          </p:nvPr>
        </p:nvSpPr>
        <p:spPr/>
        <p:txBody>
          <a:bodyPr/>
          <a:lstStyle/>
          <a:p>
            <a:fld id="{C2B920BA-40A8-4607-BE68-C6AEAA3FF489}" type="slidenum">
              <a:rPr lang="fr-FR" smtClean="0"/>
              <a:pPr/>
              <a:t>‹N°›</a:t>
            </a:fld>
            <a:endParaRPr lang="fr-FR"/>
          </a:p>
        </p:txBody>
      </p:sp>
    </p:spTree>
    <p:extLst>
      <p:ext uri="{BB962C8B-B14F-4D97-AF65-F5344CB8AC3E}">
        <p14:creationId xmlns="" xmlns:p14="http://schemas.microsoft.com/office/powerpoint/2010/main" val="2858414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6C15A24-CD0E-CDCF-57A0-18B3A7CD95E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6226FB16-49C2-594A-21CF-B103C38173E8}"/>
              </a:ext>
            </a:extLst>
          </p:cNvPr>
          <p:cNvSpPr>
            <a:spLocks noGrp="1"/>
          </p:cNvSpPr>
          <p:nvPr>
            <p:ph type="dt" sz="half" idx="10"/>
          </p:nvPr>
        </p:nvSpPr>
        <p:spPr/>
        <p:txBody>
          <a:bodyPr/>
          <a:lstStyle/>
          <a:p>
            <a:fld id="{E217EC29-A35F-4924-A20B-71649FB9414C}" type="datetimeFigureOut">
              <a:rPr lang="fr-FR" smtClean="0"/>
              <a:pPr/>
              <a:t>09/02/2024</a:t>
            </a:fld>
            <a:endParaRPr lang="fr-FR"/>
          </a:p>
        </p:txBody>
      </p:sp>
      <p:sp>
        <p:nvSpPr>
          <p:cNvPr id="4" name="Espace réservé du pied de page 3">
            <a:extLst>
              <a:ext uri="{FF2B5EF4-FFF2-40B4-BE49-F238E27FC236}">
                <a16:creationId xmlns="" xmlns:a16="http://schemas.microsoft.com/office/drawing/2014/main" id="{E94244FF-49C8-F85C-9310-D71B63E2306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 xmlns:a16="http://schemas.microsoft.com/office/drawing/2014/main" id="{A7DA3E7A-46EA-077E-A582-60FFD32614A9}"/>
              </a:ext>
            </a:extLst>
          </p:cNvPr>
          <p:cNvSpPr>
            <a:spLocks noGrp="1"/>
          </p:cNvSpPr>
          <p:nvPr>
            <p:ph type="sldNum" sz="quarter" idx="12"/>
          </p:nvPr>
        </p:nvSpPr>
        <p:spPr/>
        <p:txBody>
          <a:bodyPr/>
          <a:lstStyle/>
          <a:p>
            <a:fld id="{C2B920BA-40A8-4607-BE68-C6AEAA3FF489}" type="slidenum">
              <a:rPr lang="fr-FR" smtClean="0"/>
              <a:pPr/>
              <a:t>‹N°›</a:t>
            </a:fld>
            <a:endParaRPr lang="fr-FR"/>
          </a:p>
        </p:txBody>
      </p:sp>
    </p:spTree>
    <p:extLst>
      <p:ext uri="{BB962C8B-B14F-4D97-AF65-F5344CB8AC3E}">
        <p14:creationId xmlns="" xmlns:p14="http://schemas.microsoft.com/office/powerpoint/2010/main" val="3992859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BA329AD9-F361-0B35-FC4F-16303FC8C196}"/>
              </a:ext>
            </a:extLst>
          </p:cNvPr>
          <p:cNvSpPr>
            <a:spLocks noGrp="1"/>
          </p:cNvSpPr>
          <p:nvPr>
            <p:ph type="dt" sz="half" idx="10"/>
          </p:nvPr>
        </p:nvSpPr>
        <p:spPr/>
        <p:txBody>
          <a:bodyPr/>
          <a:lstStyle/>
          <a:p>
            <a:fld id="{E217EC29-A35F-4924-A20B-71649FB9414C}" type="datetimeFigureOut">
              <a:rPr lang="fr-FR" smtClean="0"/>
              <a:pPr/>
              <a:t>09/02/2024</a:t>
            </a:fld>
            <a:endParaRPr lang="fr-FR"/>
          </a:p>
        </p:txBody>
      </p:sp>
      <p:sp>
        <p:nvSpPr>
          <p:cNvPr id="3" name="Espace réservé du pied de page 2">
            <a:extLst>
              <a:ext uri="{FF2B5EF4-FFF2-40B4-BE49-F238E27FC236}">
                <a16:creationId xmlns="" xmlns:a16="http://schemas.microsoft.com/office/drawing/2014/main" id="{B7A79D1D-17D1-95B0-3C13-E1BA812C007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 xmlns:a16="http://schemas.microsoft.com/office/drawing/2014/main" id="{EBF80748-6DFB-D251-5B86-11E8F1691EC9}"/>
              </a:ext>
            </a:extLst>
          </p:cNvPr>
          <p:cNvSpPr>
            <a:spLocks noGrp="1"/>
          </p:cNvSpPr>
          <p:nvPr>
            <p:ph type="sldNum" sz="quarter" idx="12"/>
          </p:nvPr>
        </p:nvSpPr>
        <p:spPr/>
        <p:txBody>
          <a:bodyPr/>
          <a:lstStyle/>
          <a:p>
            <a:fld id="{C2B920BA-40A8-4607-BE68-C6AEAA3FF489}" type="slidenum">
              <a:rPr lang="fr-FR" smtClean="0"/>
              <a:pPr/>
              <a:t>‹N°›</a:t>
            </a:fld>
            <a:endParaRPr lang="fr-FR"/>
          </a:p>
        </p:txBody>
      </p:sp>
    </p:spTree>
    <p:extLst>
      <p:ext uri="{BB962C8B-B14F-4D97-AF65-F5344CB8AC3E}">
        <p14:creationId xmlns="" xmlns:p14="http://schemas.microsoft.com/office/powerpoint/2010/main" val="1686165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50DF185-3E73-EFD9-4881-14C206B2206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 xmlns:a16="http://schemas.microsoft.com/office/drawing/2014/main" id="{C86A9904-4D9C-FB00-8D41-006543C15F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 xmlns:a16="http://schemas.microsoft.com/office/drawing/2014/main" id="{5AB9A795-90BD-4742-E0BA-4F5E45DE4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08BD2526-4444-07EB-4DCA-105E2F8B5536}"/>
              </a:ext>
            </a:extLst>
          </p:cNvPr>
          <p:cNvSpPr>
            <a:spLocks noGrp="1"/>
          </p:cNvSpPr>
          <p:nvPr>
            <p:ph type="dt" sz="half" idx="10"/>
          </p:nvPr>
        </p:nvSpPr>
        <p:spPr/>
        <p:txBody>
          <a:bodyPr/>
          <a:lstStyle/>
          <a:p>
            <a:fld id="{E217EC29-A35F-4924-A20B-71649FB9414C}" type="datetimeFigureOut">
              <a:rPr lang="fr-FR" smtClean="0"/>
              <a:pPr/>
              <a:t>09/02/2024</a:t>
            </a:fld>
            <a:endParaRPr lang="fr-FR"/>
          </a:p>
        </p:txBody>
      </p:sp>
      <p:sp>
        <p:nvSpPr>
          <p:cNvPr id="6" name="Espace réservé du pied de page 5">
            <a:extLst>
              <a:ext uri="{FF2B5EF4-FFF2-40B4-BE49-F238E27FC236}">
                <a16:creationId xmlns="" xmlns:a16="http://schemas.microsoft.com/office/drawing/2014/main" id="{CF46ECA0-0A1A-9461-4A06-1315AB69894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21B0CD40-388D-88BE-41CB-B4082A1EE260}"/>
              </a:ext>
            </a:extLst>
          </p:cNvPr>
          <p:cNvSpPr>
            <a:spLocks noGrp="1"/>
          </p:cNvSpPr>
          <p:nvPr>
            <p:ph type="sldNum" sz="quarter" idx="12"/>
          </p:nvPr>
        </p:nvSpPr>
        <p:spPr/>
        <p:txBody>
          <a:bodyPr/>
          <a:lstStyle/>
          <a:p>
            <a:fld id="{C2B920BA-40A8-4607-BE68-C6AEAA3FF489}" type="slidenum">
              <a:rPr lang="fr-FR" smtClean="0"/>
              <a:pPr/>
              <a:t>‹N°›</a:t>
            </a:fld>
            <a:endParaRPr lang="fr-FR"/>
          </a:p>
        </p:txBody>
      </p:sp>
    </p:spTree>
    <p:extLst>
      <p:ext uri="{BB962C8B-B14F-4D97-AF65-F5344CB8AC3E}">
        <p14:creationId xmlns="" xmlns:p14="http://schemas.microsoft.com/office/powerpoint/2010/main" val="1953812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A1C0689-A8D7-2283-D819-C6A9EFF1BB7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 xmlns:a16="http://schemas.microsoft.com/office/drawing/2014/main" id="{2A7B9322-CBF8-2689-F9A9-4C5BFFB48D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 xmlns:a16="http://schemas.microsoft.com/office/drawing/2014/main" id="{C9E41B21-7564-B570-4B2E-44AF77CE7D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B9991EFF-4AAE-1140-9517-6EFF9F19FC82}"/>
              </a:ext>
            </a:extLst>
          </p:cNvPr>
          <p:cNvSpPr>
            <a:spLocks noGrp="1"/>
          </p:cNvSpPr>
          <p:nvPr>
            <p:ph type="dt" sz="half" idx="10"/>
          </p:nvPr>
        </p:nvSpPr>
        <p:spPr/>
        <p:txBody>
          <a:bodyPr/>
          <a:lstStyle/>
          <a:p>
            <a:fld id="{E217EC29-A35F-4924-A20B-71649FB9414C}" type="datetimeFigureOut">
              <a:rPr lang="fr-FR" smtClean="0"/>
              <a:pPr/>
              <a:t>09/02/2024</a:t>
            </a:fld>
            <a:endParaRPr lang="fr-FR"/>
          </a:p>
        </p:txBody>
      </p:sp>
      <p:sp>
        <p:nvSpPr>
          <p:cNvPr id="6" name="Espace réservé du pied de page 5">
            <a:extLst>
              <a:ext uri="{FF2B5EF4-FFF2-40B4-BE49-F238E27FC236}">
                <a16:creationId xmlns="" xmlns:a16="http://schemas.microsoft.com/office/drawing/2014/main" id="{EEBFEFC0-B7D9-927D-17A9-1BB779BA367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2C4D8F03-238A-825C-2DC3-38544103867E}"/>
              </a:ext>
            </a:extLst>
          </p:cNvPr>
          <p:cNvSpPr>
            <a:spLocks noGrp="1"/>
          </p:cNvSpPr>
          <p:nvPr>
            <p:ph type="sldNum" sz="quarter" idx="12"/>
          </p:nvPr>
        </p:nvSpPr>
        <p:spPr/>
        <p:txBody>
          <a:bodyPr/>
          <a:lstStyle/>
          <a:p>
            <a:fld id="{C2B920BA-40A8-4607-BE68-C6AEAA3FF489}" type="slidenum">
              <a:rPr lang="fr-FR" smtClean="0"/>
              <a:pPr/>
              <a:t>‹N°›</a:t>
            </a:fld>
            <a:endParaRPr lang="fr-FR"/>
          </a:p>
        </p:txBody>
      </p:sp>
    </p:spTree>
    <p:extLst>
      <p:ext uri="{BB962C8B-B14F-4D97-AF65-F5344CB8AC3E}">
        <p14:creationId xmlns="" xmlns:p14="http://schemas.microsoft.com/office/powerpoint/2010/main" val="1399922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53B314C5-4A29-54E5-652C-8BB57B7D3A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16="http://schemas.microsoft.com/office/drawing/2014/main" id="{CEBA1A05-3576-FA09-7486-680EA7FAD2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B20A8871-082B-10E3-A4C9-59F79A7505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7EC29-A35F-4924-A20B-71649FB9414C}" type="datetimeFigureOut">
              <a:rPr lang="fr-FR" smtClean="0"/>
              <a:pPr/>
              <a:t>09/02/2024</a:t>
            </a:fld>
            <a:endParaRPr lang="fr-FR"/>
          </a:p>
        </p:txBody>
      </p:sp>
      <p:sp>
        <p:nvSpPr>
          <p:cNvPr id="5" name="Espace réservé du pied de page 4">
            <a:extLst>
              <a:ext uri="{FF2B5EF4-FFF2-40B4-BE49-F238E27FC236}">
                <a16:creationId xmlns="" xmlns:a16="http://schemas.microsoft.com/office/drawing/2014/main" id="{BA9DBA82-9808-F224-7CA7-30D78A9C18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 xmlns:a16="http://schemas.microsoft.com/office/drawing/2014/main" id="{DFBC4DA2-3D07-5E7F-C177-24A6C83048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920BA-40A8-4607-BE68-C6AEAA3FF489}" type="slidenum">
              <a:rPr lang="fr-FR" smtClean="0"/>
              <a:pPr/>
              <a:t>‹N°›</a:t>
            </a:fld>
            <a:endParaRPr lang="fr-FR"/>
          </a:p>
        </p:txBody>
      </p:sp>
    </p:spTree>
    <p:extLst>
      <p:ext uri="{BB962C8B-B14F-4D97-AF65-F5344CB8AC3E}">
        <p14:creationId xmlns="" xmlns:p14="http://schemas.microsoft.com/office/powerpoint/2010/main" val="1816429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 xmlns:a16="http://schemas.microsoft.com/office/drawing/2014/main" id="{B0E14A63-EEF4-CC4D-EC15-28BFD86E8D52}"/>
              </a:ext>
            </a:extLst>
          </p:cNvPr>
          <p:cNvSpPr>
            <a:spLocks noGrp="1"/>
          </p:cNvSpPr>
          <p:nvPr>
            <p:ph type="subTitle" idx="1"/>
          </p:nvPr>
        </p:nvSpPr>
        <p:spPr>
          <a:xfrm>
            <a:off x="0" y="1"/>
            <a:ext cx="12192000" cy="738130"/>
          </a:xfrm>
          <a:solidFill>
            <a:schemeClr val="accent1"/>
          </a:solidFill>
        </p:spPr>
        <p:txBody>
          <a:bodyPr>
            <a:normAutofit/>
          </a:bodyPr>
          <a:lstStyle/>
          <a:p>
            <a:r>
              <a:rPr lang="fr-FR" sz="4400" dirty="0">
                <a:solidFill>
                  <a:srgbClr val="FFFF00"/>
                </a:solidFill>
              </a:rPr>
              <a:t>STAGE BMX QUEVERT – LA PREPARATION MENTALE</a:t>
            </a:r>
          </a:p>
        </p:txBody>
      </p:sp>
      <p:sp>
        <p:nvSpPr>
          <p:cNvPr id="4" name="ZoneTexte 3">
            <a:extLst>
              <a:ext uri="{FF2B5EF4-FFF2-40B4-BE49-F238E27FC236}">
                <a16:creationId xmlns="" xmlns:a16="http://schemas.microsoft.com/office/drawing/2014/main" id="{9E817DE1-0385-6E64-16AB-BF4F1E3280DC}"/>
              </a:ext>
            </a:extLst>
          </p:cNvPr>
          <p:cNvSpPr txBox="1"/>
          <p:nvPr/>
        </p:nvSpPr>
        <p:spPr>
          <a:xfrm>
            <a:off x="1961002" y="1454227"/>
            <a:ext cx="8505022" cy="6832640"/>
          </a:xfrm>
          <a:prstGeom prst="rect">
            <a:avLst/>
          </a:prstGeom>
          <a:noFill/>
        </p:spPr>
        <p:txBody>
          <a:bodyPr wrap="square" rtlCol="0">
            <a:spAutoFit/>
          </a:bodyPr>
          <a:lstStyle/>
          <a:p>
            <a:r>
              <a:rPr lang="fr-FR" dirty="0"/>
              <a:t>Définition : </a:t>
            </a:r>
          </a:p>
          <a:p>
            <a:endParaRPr lang="fr-FR" sz="2400" b="0" i="0" dirty="0">
              <a:solidFill>
                <a:srgbClr val="242424"/>
              </a:solidFill>
              <a:effectLst/>
              <a:latin typeface="source-serif-pro"/>
            </a:endParaRPr>
          </a:p>
          <a:p>
            <a:r>
              <a:rPr lang="fr-FR" sz="2400" b="0" i="0" dirty="0">
                <a:solidFill>
                  <a:srgbClr val="242424"/>
                </a:solidFill>
                <a:effectLst/>
                <a:latin typeface="source-serif-pro"/>
              </a:rPr>
              <a:t>C’est </a:t>
            </a:r>
            <a:r>
              <a:rPr lang="fr-FR" sz="2400" b="1" i="0" dirty="0">
                <a:solidFill>
                  <a:srgbClr val="242424"/>
                </a:solidFill>
                <a:effectLst/>
                <a:latin typeface="source-serif-pro"/>
              </a:rPr>
              <a:t>un programme d’entrainement</a:t>
            </a:r>
            <a:r>
              <a:rPr lang="fr-FR" sz="2400" b="0" i="0" dirty="0">
                <a:solidFill>
                  <a:srgbClr val="242424"/>
                </a:solidFill>
                <a:effectLst/>
                <a:latin typeface="source-serif-pro"/>
              </a:rPr>
              <a:t> composée de techniques et d’outils performants et </a:t>
            </a:r>
            <a:r>
              <a:rPr lang="fr-FR" sz="2400" b="1" i="0" dirty="0">
                <a:solidFill>
                  <a:srgbClr val="242424"/>
                </a:solidFill>
                <a:effectLst/>
                <a:latin typeface="source-serif-pro"/>
              </a:rPr>
              <a:t>validés scientifiquement</a:t>
            </a:r>
            <a:r>
              <a:rPr lang="fr-FR" sz="2400" b="0" i="0" dirty="0">
                <a:solidFill>
                  <a:srgbClr val="242424"/>
                </a:solidFill>
                <a:effectLst/>
                <a:latin typeface="source-serif-pro"/>
              </a:rPr>
              <a:t> pour améliorer et optimiser </a:t>
            </a:r>
            <a:r>
              <a:rPr lang="fr-FR" sz="2400" b="1" i="0" dirty="0">
                <a:solidFill>
                  <a:srgbClr val="242424"/>
                </a:solidFill>
                <a:effectLst/>
                <a:latin typeface="source-serif-pro"/>
              </a:rPr>
              <a:t>les habiletés mentales</a:t>
            </a:r>
            <a:r>
              <a:rPr lang="fr-FR" sz="2400" b="0" i="0" dirty="0">
                <a:solidFill>
                  <a:srgbClr val="242424"/>
                </a:solidFill>
                <a:effectLst/>
                <a:latin typeface="source-serif-pro"/>
              </a:rPr>
              <a:t> favorisant la </a:t>
            </a:r>
            <a:r>
              <a:rPr lang="fr-FR" sz="2400" b="1" i="0" dirty="0">
                <a:solidFill>
                  <a:srgbClr val="242424"/>
                </a:solidFill>
                <a:effectLst/>
                <a:latin typeface="source-serif-pro"/>
              </a:rPr>
              <a:t>performance</a:t>
            </a:r>
            <a:r>
              <a:rPr lang="fr-FR" sz="2400" b="0" i="0" dirty="0">
                <a:solidFill>
                  <a:srgbClr val="242424"/>
                </a:solidFill>
                <a:effectLst/>
                <a:latin typeface="source-serif-pro"/>
              </a:rPr>
              <a:t> et </a:t>
            </a:r>
            <a:r>
              <a:rPr lang="fr-FR" sz="2400" b="1" i="0" dirty="0">
                <a:solidFill>
                  <a:srgbClr val="242424"/>
                </a:solidFill>
                <a:effectLst/>
                <a:latin typeface="source-serif-pro"/>
              </a:rPr>
              <a:t>le bien être</a:t>
            </a:r>
            <a:r>
              <a:rPr lang="fr-FR" sz="2400" b="0" i="0" dirty="0">
                <a:solidFill>
                  <a:srgbClr val="242424"/>
                </a:solidFill>
                <a:effectLst/>
                <a:latin typeface="source-serif-pro"/>
              </a:rPr>
              <a:t> des sportifs.</a:t>
            </a:r>
          </a:p>
          <a:p>
            <a:endParaRPr lang="fr-FR" sz="2400" b="0" i="0" dirty="0">
              <a:solidFill>
                <a:srgbClr val="242424"/>
              </a:solidFill>
              <a:effectLst/>
              <a:latin typeface="source-serif-pro"/>
            </a:endParaRPr>
          </a:p>
          <a:p>
            <a:endParaRPr lang="fr-FR" sz="2400" dirty="0">
              <a:solidFill>
                <a:srgbClr val="242424"/>
              </a:solidFill>
              <a:latin typeface="source-serif-pro"/>
            </a:endParaRPr>
          </a:p>
          <a:p>
            <a:r>
              <a:rPr lang="fr-FR" sz="2400" b="0" i="1" dirty="0">
                <a:solidFill>
                  <a:srgbClr val="1D1D1B"/>
                </a:solidFill>
                <a:effectLst/>
                <a:latin typeface="DINNextLTPro-Bold"/>
              </a:rPr>
              <a:t>La </a:t>
            </a:r>
            <a:r>
              <a:rPr lang="fr-FR" sz="2400" b="1" i="1" dirty="0">
                <a:solidFill>
                  <a:srgbClr val="1D1D1B"/>
                </a:solidFill>
                <a:effectLst/>
                <a:latin typeface="DINNextLTPro-Bold"/>
              </a:rPr>
              <a:t>préparation mentale</a:t>
            </a:r>
            <a:r>
              <a:rPr lang="fr-FR" sz="2400" b="0" i="1" dirty="0">
                <a:solidFill>
                  <a:srgbClr val="1D1D1B"/>
                </a:solidFill>
                <a:effectLst/>
                <a:latin typeface="DINNextLTPro-Regular"/>
              </a:rPr>
              <a:t>, c'est un entraînement régulier où l'athlète, véritable acteur du processus, se familiarise avec des </a:t>
            </a:r>
            <a:r>
              <a:rPr lang="fr-FR" sz="2400" b="1" i="1" dirty="0">
                <a:solidFill>
                  <a:srgbClr val="1D1D1B"/>
                </a:solidFill>
                <a:effectLst/>
                <a:latin typeface="DINNextLTPro-Regular"/>
              </a:rPr>
              <a:t>techniques et des outils </a:t>
            </a:r>
            <a:r>
              <a:rPr lang="fr-FR" sz="2400" b="0" i="1" dirty="0">
                <a:solidFill>
                  <a:srgbClr val="1D1D1B"/>
                </a:solidFill>
                <a:effectLst/>
                <a:latin typeface="DINNextLTPro-Regular"/>
              </a:rPr>
              <a:t>pour les appliquer </a:t>
            </a:r>
            <a:r>
              <a:rPr lang="fr-FR" sz="2400" b="1" i="1" dirty="0">
                <a:solidFill>
                  <a:srgbClr val="1D1D1B"/>
                </a:solidFill>
                <a:effectLst/>
                <a:latin typeface="DINNextLTPro-Regular"/>
              </a:rPr>
              <a:t>en situation de compétition</a:t>
            </a:r>
            <a:r>
              <a:rPr lang="fr-FR" sz="2400" b="0" i="1" dirty="0">
                <a:solidFill>
                  <a:srgbClr val="1D1D1B"/>
                </a:solidFill>
                <a:effectLst/>
                <a:latin typeface="DINNextLTPro-Regular"/>
              </a:rPr>
              <a:t>, afin de maintenir l'efficacité de son geste, de se blinder contre le stress et donc de "performer" dans les conditions optimales.</a:t>
            </a:r>
          </a:p>
          <a:p>
            <a:endParaRPr lang="fr-FR" i="1" dirty="0">
              <a:solidFill>
                <a:srgbClr val="1D1D1B"/>
              </a:solidFill>
              <a:latin typeface="DINNextLTPro-Regular"/>
            </a:endParaRPr>
          </a:p>
          <a:p>
            <a:endParaRPr lang="fr-FR" b="0" i="1" dirty="0">
              <a:solidFill>
                <a:srgbClr val="1D1D1B"/>
              </a:solidFill>
              <a:effectLst/>
              <a:latin typeface="DINNextLTPro-Regular"/>
            </a:endParaRPr>
          </a:p>
          <a:p>
            <a:endParaRPr lang="fr-FR" i="1" dirty="0">
              <a:solidFill>
                <a:srgbClr val="1D1D1B"/>
              </a:solidFill>
              <a:latin typeface="DINNextLTPro-Regular"/>
            </a:endParaRPr>
          </a:p>
          <a:p>
            <a:endParaRPr lang="fr-FR" b="0" i="0" dirty="0">
              <a:solidFill>
                <a:srgbClr val="242424"/>
              </a:solidFill>
              <a:effectLst/>
              <a:latin typeface="source-serif-pro"/>
            </a:endParaRPr>
          </a:p>
          <a:p>
            <a:endParaRPr lang="fr-FR" dirty="0">
              <a:solidFill>
                <a:srgbClr val="242424"/>
              </a:solidFill>
              <a:latin typeface="source-serif-pro"/>
            </a:endParaRPr>
          </a:p>
          <a:p>
            <a:endParaRPr lang="fr-FR" dirty="0"/>
          </a:p>
        </p:txBody>
      </p:sp>
    </p:spTree>
    <p:extLst>
      <p:ext uri="{BB962C8B-B14F-4D97-AF65-F5344CB8AC3E}">
        <p14:creationId xmlns="" xmlns:p14="http://schemas.microsoft.com/office/powerpoint/2010/main" val="2068737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 xmlns:a16="http://schemas.microsoft.com/office/drawing/2014/main" id="{B0E14A63-EEF4-CC4D-EC15-28BFD86E8D52}"/>
              </a:ext>
            </a:extLst>
          </p:cNvPr>
          <p:cNvSpPr>
            <a:spLocks noGrp="1"/>
          </p:cNvSpPr>
          <p:nvPr>
            <p:ph type="subTitle" idx="1"/>
          </p:nvPr>
        </p:nvSpPr>
        <p:spPr>
          <a:xfrm>
            <a:off x="0" y="1"/>
            <a:ext cx="12192000" cy="738130"/>
          </a:xfrm>
          <a:solidFill>
            <a:schemeClr val="accent1"/>
          </a:solidFill>
        </p:spPr>
        <p:txBody>
          <a:bodyPr>
            <a:normAutofit/>
          </a:bodyPr>
          <a:lstStyle/>
          <a:p>
            <a:r>
              <a:rPr lang="fr-FR" sz="4400" dirty="0">
                <a:solidFill>
                  <a:srgbClr val="FFFF00"/>
                </a:solidFill>
              </a:rPr>
              <a:t>LA PREPARATION A LA COMPETITION </a:t>
            </a:r>
          </a:p>
        </p:txBody>
      </p:sp>
      <p:sp>
        <p:nvSpPr>
          <p:cNvPr id="4" name="ZoneTexte 3">
            <a:extLst>
              <a:ext uri="{FF2B5EF4-FFF2-40B4-BE49-F238E27FC236}">
                <a16:creationId xmlns="" xmlns:a16="http://schemas.microsoft.com/office/drawing/2014/main" id="{99DF1E0B-2A1D-7C8C-4753-7E2DFFAA9B82}"/>
              </a:ext>
            </a:extLst>
          </p:cNvPr>
          <p:cNvSpPr txBox="1"/>
          <p:nvPr/>
        </p:nvSpPr>
        <p:spPr>
          <a:xfrm>
            <a:off x="838199" y="1382286"/>
            <a:ext cx="10678885" cy="4401205"/>
          </a:xfrm>
          <a:prstGeom prst="rect">
            <a:avLst/>
          </a:prstGeom>
          <a:noFill/>
        </p:spPr>
        <p:txBody>
          <a:bodyPr wrap="square">
            <a:spAutoFit/>
          </a:bodyPr>
          <a:lstStyle/>
          <a:p>
            <a:r>
              <a:rPr lang="fr-FR" sz="2000" dirty="0">
                <a:ln>
                  <a:noFill/>
                </a:ln>
                <a:solidFill>
                  <a:srgbClr val="000000"/>
                </a:solidFill>
                <a:effectLst/>
                <a:latin typeface="Square 721 BT"/>
                <a:ea typeface="Helvetica Neue"/>
                <a:cs typeface="Helvetica Neue"/>
              </a:rPr>
              <a:t>LEVIER N°4 :</a:t>
            </a:r>
            <a:r>
              <a:rPr lang="fr-FR" sz="2000" dirty="0">
                <a:ln>
                  <a:noFill/>
                </a:ln>
                <a:solidFill>
                  <a:srgbClr val="EE220C"/>
                </a:solidFill>
                <a:effectLst/>
                <a:latin typeface="Square 721 BT"/>
                <a:ea typeface="Helvetica Neue"/>
                <a:cs typeface="Helvetica Neue"/>
              </a:rPr>
              <a:t> MON ENGAGEMENT « S’ACCROCHER »</a:t>
            </a:r>
            <a:endParaRPr lang="fr-FR" sz="2000" dirty="0">
              <a:ln>
                <a:noFill/>
              </a:ln>
              <a:solidFill>
                <a:srgbClr val="000000"/>
              </a:solidFill>
              <a:effectLst/>
              <a:latin typeface="Helvetica Neue"/>
              <a:ea typeface="Helvetica Neue"/>
              <a:cs typeface="Helvetica Neue"/>
            </a:endParaRPr>
          </a:p>
          <a:p>
            <a:r>
              <a:rPr lang="fr-FR" sz="2000" dirty="0">
                <a:ln>
                  <a:noFill/>
                </a:ln>
                <a:solidFill>
                  <a:srgbClr val="000000"/>
                </a:solidFill>
                <a:effectLst/>
                <a:latin typeface="Bitter-Regular"/>
                <a:ea typeface="Bitter-Regular"/>
                <a:cs typeface="Bitter-Regular"/>
              </a:rPr>
              <a:t> </a:t>
            </a:r>
            <a:endParaRPr lang="fr-FR" sz="2000" dirty="0">
              <a:ln>
                <a:noFill/>
              </a:ln>
              <a:solidFill>
                <a:srgbClr val="000000"/>
              </a:solidFill>
              <a:effectLst/>
              <a:latin typeface="Helvetica Neue"/>
              <a:ea typeface="Helvetica Neue"/>
              <a:cs typeface="Helvetica Neue"/>
            </a:endParaRPr>
          </a:p>
          <a:p>
            <a:r>
              <a:rPr lang="fr-FR" sz="2000" dirty="0">
                <a:ln>
                  <a:noFill/>
                </a:ln>
                <a:solidFill>
                  <a:srgbClr val="000000"/>
                </a:solidFill>
                <a:effectLst/>
                <a:latin typeface="Bitter-Bold"/>
                <a:ea typeface="Helvetica Neue"/>
                <a:cs typeface="Helvetica Neue"/>
              </a:rPr>
              <a:t>Sur quoi vas-tu t’accrocher lors de ta prochaine compet ?</a:t>
            </a:r>
            <a:r>
              <a:rPr lang="fr-FR" sz="2000" dirty="0">
                <a:ln>
                  <a:noFill/>
                </a:ln>
                <a:solidFill>
                  <a:srgbClr val="000000"/>
                </a:solidFill>
                <a:effectLst/>
                <a:latin typeface="Bitter-Bold"/>
                <a:ea typeface="Bitter-Bold"/>
                <a:cs typeface="Bitter-Bold"/>
              </a:rPr>
              <a:t/>
            </a:r>
            <a:br>
              <a:rPr lang="fr-FR" sz="2000" dirty="0">
                <a:ln>
                  <a:noFill/>
                </a:ln>
                <a:solidFill>
                  <a:srgbClr val="000000"/>
                </a:solidFill>
                <a:effectLst/>
                <a:latin typeface="Bitter-Bold"/>
                <a:ea typeface="Bitter-Bold"/>
                <a:cs typeface="Bitter-Bold"/>
              </a:rPr>
            </a:br>
            <a:endParaRPr lang="fr-FR" sz="2000" dirty="0">
              <a:ln>
                <a:noFill/>
              </a:ln>
              <a:solidFill>
                <a:srgbClr val="000000"/>
              </a:solidFill>
              <a:effectLst/>
              <a:latin typeface="Helvetica Neue"/>
              <a:ea typeface="Helvetica Neue"/>
              <a:cs typeface="Helvetica Neue"/>
            </a:endParaRPr>
          </a:p>
          <a:p>
            <a:pPr marL="1143000" lvl="2" indent="-228600" fontAlgn="base">
              <a:buFont typeface="Arial" panose="020B0604020202020204" pitchFamily="34" charset="0"/>
              <a:buChar char="•"/>
            </a:pPr>
            <a:r>
              <a:rPr lang="fr-FR" sz="2000" u="none" strike="noStrike" kern="0" spc="0" dirty="0">
                <a:ln>
                  <a:noFill/>
                </a:ln>
                <a:solidFill>
                  <a:srgbClr val="000000"/>
                </a:solidFill>
                <a:effectLst/>
                <a:latin typeface="Bitter-Regular"/>
                <a:ea typeface="Helvetica Neue"/>
                <a:cs typeface="Helvetica Neue"/>
              </a:rPr>
              <a:t>Le BMX est un sport très exigeant. </a:t>
            </a:r>
          </a:p>
          <a:p>
            <a:pPr marL="1143000" lvl="2" indent="-228600" fontAlgn="base">
              <a:buFont typeface="Arial" panose="020B0604020202020204" pitchFamily="34" charset="0"/>
              <a:buChar char="•"/>
            </a:pPr>
            <a:r>
              <a:rPr lang="fr-FR" sz="2000" dirty="0">
                <a:ln>
                  <a:noFill/>
                </a:ln>
                <a:solidFill>
                  <a:srgbClr val="000000"/>
                </a:solidFill>
                <a:effectLst/>
                <a:latin typeface="Bitter-Regular"/>
                <a:ea typeface="Bitter-Regular"/>
                <a:cs typeface="Bitter-Regular"/>
              </a:rPr>
              <a:t> </a:t>
            </a:r>
            <a:endParaRPr lang="fr-FR" sz="2000" dirty="0">
              <a:ln>
                <a:noFill/>
              </a:ln>
              <a:solidFill>
                <a:srgbClr val="000000"/>
              </a:solidFill>
              <a:effectLst/>
              <a:latin typeface="Helvetica Neue"/>
              <a:ea typeface="Helvetica Neue"/>
              <a:cs typeface="Helvetica Neue"/>
            </a:endParaRPr>
          </a:p>
          <a:p>
            <a:pPr marL="1143000" lvl="2" indent="-228600" fontAlgn="base">
              <a:buFont typeface="Arial" panose="020B0604020202020204" pitchFamily="34" charset="0"/>
              <a:buChar char="•"/>
            </a:pPr>
            <a:r>
              <a:rPr lang="fr-FR" sz="2000" u="none" strike="noStrike" kern="0" spc="0" dirty="0">
                <a:ln>
                  <a:noFill/>
                </a:ln>
                <a:solidFill>
                  <a:srgbClr val="000000"/>
                </a:solidFill>
                <a:effectLst/>
                <a:latin typeface="Bitter-Regular"/>
                <a:ea typeface="Helvetica Neue"/>
                <a:cs typeface="Helvetica Neue"/>
              </a:rPr>
              <a:t>Trouve un aspect sur lequel tu peux parfois flancher. Ça peut être, par exemple, quand tu es enfermé au start, que tu manques ton premier tour : « Je m’engage à rester sûr de mes capacités, sûr de mes chances de réussite, quel que soit le résultat du premier tour. Je m’engage à ne pas rester sur l’</a:t>
            </a:r>
            <a:r>
              <a:rPr lang="fr-FR" sz="2000" u="none" strike="noStrike" kern="0" spc="0" dirty="0" err="1">
                <a:ln>
                  <a:noFill/>
                </a:ln>
                <a:solidFill>
                  <a:srgbClr val="000000"/>
                </a:solidFill>
                <a:effectLst/>
                <a:latin typeface="Bitter-Regular"/>
                <a:ea typeface="Helvetica Neue"/>
                <a:cs typeface="Helvetica Neue"/>
              </a:rPr>
              <a:t>amotion</a:t>
            </a:r>
            <a:r>
              <a:rPr lang="fr-FR" sz="2000" u="none" strike="noStrike" kern="0" spc="0" dirty="0">
                <a:ln>
                  <a:noFill/>
                </a:ln>
                <a:solidFill>
                  <a:srgbClr val="000000"/>
                </a:solidFill>
                <a:effectLst/>
                <a:latin typeface="Bitter-Regular"/>
                <a:ea typeface="Helvetica Neue"/>
                <a:cs typeface="Helvetica Neue"/>
              </a:rPr>
              <a:t> n’</a:t>
            </a:r>
            <a:r>
              <a:rPr lang="fr-FR" sz="2000" u="none" strike="noStrike" kern="0" spc="0" dirty="0" err="1">
                <a:ln>
                  <a:noFill/>
                </a:ln>
                <a:solidFill>
                  <a:srgbClr val="000000"/>
                </a:solidFill>
                <a:effectLst/>
                <a:latin typeface="Bitter-Regular"/>
                <a:ea typeface="Helvetica Neue"/>
                <a:cs typeface="Helvetica Neue"/>
              </a:rPr>
              <a:t>gative</a:t>
            </a:r>
            <a:r>
              <a:rPr lang="fr-FR" sz="2000" u="none" strike="noStrike" kern="0" spc="0" dirty="0">
                <a:ln>
                  <a:noFill/>
                </a:ln>
                <a:solidFill>
                  <a:srgbClr val="000000"/>
                </a:solidFill>
                <a:effectLst/>
                <a:latin typeface="Bitter-Regular"/>
                <a:ea typeface="Helvetica Neue"/>
                <a:cs typeface="Helvetica Neue"/>
              </a:rPr>
              <a:t> d’un tour afin de me reconcentrer, une fois l’émotion évacuée, sur mes prochains passages, Je m’engage à rester calme et objectif sur une séance d’essais au départ… »</a:t>
            </a:r>
            <a:endParaRPr lang="fr-FR" sz="2000" u="none" strike="noStrike" kern="0" spc="0" dirty="0">
              <a:ln>
                <a:noFill/>
              </a:ln>
              <a:solidFill>
                <a:srgbClr val="000000"/>
              </a:solidFill>
              <a:effectLst/>
              <a:latin typeface="Helvetica Neue"/>
              <a:ea typeface="Helvetica Neue"/>
              <a:cs typeface="Helvetica Neue"/>
            </a:endParaRPr>
          </a:p>
          <a:p>
            <a:r>
              <a:rPr lang="fr-FR" sz="2000" dirty="0">
                <a:ln>
                  <a:noFill/>
                </a:ln>
                <a:solidFill>
                  <a:srgbClr val="000000"/>
                </a:solidFill>
                <a:effectLst/>
                <a:latin typeface="Bitter-Regular"/>
                <a:ea typeface="Bitter-Regular"/>
                <a:cs typeface="Bitter-Regular"/>
              </a:rPr>
              <a:t> </a:t>
            </a:r>
            <a:endParaRPr lang="fr-FR" sz="2000" dirty="0">
              <a:ln>
                <a:noFill/>
              </a:ln>
              <a:solidFill>
                <a:srgbClr val="000000"/>
              </a:solidFill>
              <a:effectLst/>
              <a:latin typeface="Helvetica Neue"/>
              <a:ea typeface="Helvetica Neue"/>
              <a:cs typeface="Helvetica Neue"/>
            </a:endParaRPr>
          </a:p>
          <a:p>
            <a:pPr marL="1143000" lvl="2" indent="-228600" fontAlgn="base">
              <a:buFont typeface="Arial" panose="020B0604020202020204" pitchFamily="34" charset="0"/>
              <a:buChar char="•"/>
            </a:pPr>
            <a:r>
              <a:rPr lang="fr-FR" sz="2000" u="none" strike="noStrike" kern="0" spc="0" dirty="0">
                <a:ln>
                  <a:noFill/>
                </a:ln>
                <a:solidFill>
                  <a:srgbClr val="000000"/>
                </a:solidFill>
                <a:effectLst/>
                <a:latin typeface="Bitter-Regular"/>
                <a:ea typeface="Helvetica Neue"/>
                <a:cs typeface="Helvetica Neue"/>
              </a:rPr>
              <a:t>Rédige ton engagement : </a:t>
            </a:r>
            <a:r>
              <a:rPr lang="fr-FR" sz="2000" u="none" strike="noStrike" kern="0" spc="0" dirty="0">
                <a:ln>
                  <a:noFill/>
                </a:ln>
                <a:solidFill>
                  <a:srgbClr val="000000"/>
                </a:solidFill>
                <a:effectLst/>
                <a:latin typeface="Bitter-Bold"/>
                <a:ea typeface="Helvetica Neue"/>
                <a:cs typeface="Helvetica Neue"/>
              </a:rPr>
              <a:t>Je m’engage à m’accrocher… </a:t>
            </a:r>
            <a:endParaRPr lang="fr-FR" sz="2000" u="none" strike="noStrike" kern="0" spc="0" dirty="0">
              <a:ln>
                <a:noFill/>
              </a:ln>
              <a:solidFill>
                <a:srgbClr val="000000"/>
              </a:solidFill>
              <a:effectLst/>
              <a:latin typeface="Helvetica Neue"/>
              <a:ea typeface="Helvetica Neue"/>
              <a:cs typeface="Helvetica Neue"/>
            </a:endParaRPr>
          </a:p>
        </p:txBody>
      </p:sp>
    </p:spTree>
    <p:extLst>
      <p:ext uri="{BB962C8B-B14F-4D97-AF65-F5344CB8AC3E}">
        <p14:creationId xmlns="" xmlns:p14="http://schemas.microsoft.com/office/powerpoint/2010/main" val="2314672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 xmlns:a16="http://schemas.microsoft.com/office/drawing/2014/main" id="{B0E14A63-EEF4-CC4D-EC15-28BFD86E8D52}"/>
              </a:ext>
            </a:extLst>
          </p:cNvPr>
          <p:cNvSpPr>
            <a:spLocks noGrp="1"/>
          </p:cNvSpPr>
          <p:nvPr>
            <p:ph type="subTitle" idx="1"/>
          </p:nvPr>
        </p:nvSpPr>
        <p:spPr>
          <a:xfrm>
            <a:off x="0" y="1"/>
            <a:ext cx="12192000" cy="738130"/>
          </a:xfrm>
          <a:solidFill>
            <a:schemeClr val="accent1"/>
          </a:solidFill>
        </p:spPr>
        <p:txBody>
          <a:bodyPr>
            <a:normAutofit/>
          </a:bodyPr>
          <a:lstStyle/>
          <a:p>
            <a:r>
              <a:rPr lang="fr-FR" sz="4400" dirty="0">
                <a:solidFill>
                  <a:srgbClr val="FFFF00"/>
                </a:solidFill>
              </a:rPr>
              <a:t>LA PREPARATION A LA COMPETITION </a:t>
            </a:r>
          </a:p>
        </p:txBody>
      </p:sp>
      <p:sp>
        <p:nvSpPr>
          <p:cNvPr id="4" name="ZoneTexte 3">
            <a:extLst>
              <a:ext uri="{FF2B5EF4-FFF2-40B4-BE49-F238E27FC236}">
                <a16:creationId xmlns="" xmlns:a16="http://schemas.microsoft.com/office/drawing/2014/main" id="{99DF1E0B-2A1D-7C8C-4753-7E2DFFAA9B82}"/>
              </a:ext>
            </a:extLst>
          </p:cNvPr>
          <p:cNvSpPr txBox="1"/>
          <p:nvPr/>
        </p:nvSpPr>
        <p:spPr>
          <a:xfrm>
            <a:off x="838199" y="1382286"/>
            <a:ext cx="10678885" cy="3785652"/>
          </a:xfrm>
          <a:prstGeom prst="rect">
            <a:avLst/>
          </a:prstGeom>
          <a:noFill/>
        </p:spPr>
        <p:txBody>
          <a:bodyPr wrap="square">
            <a:spAutoFit/>
          </a:bodyPr>
          <a:lstStyle/>
          <a:p>
            <a:r>
              <a:rPr lang="fr-FR" sz="2000" dirty="0">
                <a:ln>
                  <a:noFill/>
                </a:ln>
                <a:solidFill>
                  <a:srgbClr val="000000"/>
                </a:solidFill>
                <a:effectLst/>
                <a:latin typeface="Square 721 BT"/>
                <a:ea typeface="Helvetica Neue"/>
                <a:cs typeface="Helvetica Neue"/>
              </a:rPr>
              <a:t>LEVIER N°5 :</a:t>
            </a:r>
            <a:r>
              <a:rPr lang="fr-FR" sz="2000" dirty="0">
                <a:ln>
                  <a:noFill/>
                </a:ln>
                <a:solidFill>
                  <a:srgbClr val="EE220C"/>
                </a:solidFill>
                <a:effectLst/>
                <a:latin typeface="Square 721 BT"/>
                <a:ea typeface="Helvetica Neue"/>
                <a:cs typeface="Helvetica Neue"/>
              </a:rPr>
              <a:t> MON MANTRA</a:t>
            </a:r>
            <a:endParaRPr lang="fr-FR" sz="2000" dirty="0">
              <a:ln>
                <a:noFill/>
              </a:ln>
              <a:solidFill>
                <a:srgbClr val="000000"/>
              </a:solidFill>
              <a:effectLst/>
              <a:latin typeface="Helvetica Neue"/>
              <a:ea typeface="Helvetica Neue"/>
              <a:cs typeface="Helvetica Neue"/>
            </a:endParaRPr>
          </a:p>
          <a:p>
            <a:r>
              <a:rPr lang="fr-FR" sz="2000" dirty="0">
                <a:ln>
                  <a:noFill/>
                </a:ln>
                <a:solidFill>
                  <a:srgbClr val="000000"/>
                </a:solidFill>
                <a:effectLst/>
                <a:latin typeface="Bitter-Regular"/>
                <a:ea typeface="Bitter-Regular"/>
                <a:cs typeface="Bitter-Regular"/>
              </a:rPr>
              <a:t> </a:t>
            </a:r>
            <a:endParaRPr lang="fr-FR" sz="2000" dirty="0">
              <a:ln>
                <a:noFill/>
              </a:ln>
              <a:solidFill>
                <a:srgbClr val="000000"/>
              </a:solidFill>
              <a:effectLst/>
              <a:latin typeface="Helvetica Neue"/>
              <a:ea typeface="Helvetica Neue"/>
              <a:cs typeface="Helvetica Neue"/>
            </a:endParaRPr>
          </a:p>
          <a:p>
            <a:r>
              <a:rPr lang="fr-FR" sz="2000" dirty="0">
                <a:ln>
                  <a:noFill/>
                </a:ln>
                <a:solidFill>
                  <a:srgbClr val="000000"/>
                </a:solidFill>
                <a:effectLst/>
                <a:latin typeface="Bitter-Bold"/>
                <a:ea typeface="Helvetica Neue"/>
                <a:cs typeface="Helvetica Neue"/>
              </a:rPr>
              <a:t>Quel va être ton « MANTRA » lors de ton prochain match ?</a:t>
            </a:r>
            <a:r>
              <a:rPr lang="fr-FR" sz="2000" dirty="0">
                <a:ln>
                  <a:noFill/>
                </a:ln>
                <a:solidFill>
                  <a:srgbClr val="000000"/>
                </a:solidFill>
                <a:effectLst/>
                <a:latin typeface="Bitter-Bold"/>
                <a:ea typeface="Bitter-Bold"/>
                <a:cs typeface="Bitter-Bold"/>
              </a:rPr>
              <a:t/>
            </a:r>
            <a:br>
              <a:rPr lang="fr-FR" sz="2000" dirty="0">
                <a:ln>
                  <a:noFill/>
                </a:ln>
                <a:solidFill>
                  <a:srgbClr val="000000"/>
                </a:solidFill>
                <a:effectLst/>
                <a:latin typeface="Bitter-Bold"/>
                <a:ea typeface="Bitter-Bold"/>
                <a:cs typeface="Bitter-Bold"/>
              </a:rPr>
            </a:br>
            <a:endParaRPr lang="fr-FR" sz="2000" dirty="0">
              <a:ln>
                <a:noFill/>
              </a:ln>
              <a:solidFill>
                <a:srgbClr val="000000"/>
              </a:solidFill>
              <a:effectLst/>
              <a:latin typeface="Helvetica Neue"/>
              <a:ea typeface="Helvetica Neue"/>
              <a:cs typeface="Helvetica Neue"/>
            </a:endParaRPr>
          </a:p>
          <a:p>
            <a:pPr marL="1143000" lvl="2" indent="-228600" fontAlgn="base">
              <a:buFont typeface="Arial" panose="020B0604020202020204" pitchFamily="34" charset="0"/>
              <a:buChar char="•"/>
            </a:pPr>
            <a:r>
              <a:rPr lang="fr-FR" sz="2000" u="none" strike="noStrike" kern="0" spc="0" dirty="0">
                <a:ln>
                  <a:noFill/>
                </a:ln>
                <a:solidFill>
                  <a:srgbClr val="000000"/>
                </a:solidFill>
                <a:effectLst/>
                <a:latin typeface="Bitter-Regular"/>
                <a:ea typeface="Helvetica Neue"/>
                <a:cs typeface="Helvetica Neue"/>
              </a:rPr>
              <a:t>Un mantra est une petite phrase spirituelle qui se répète plusieurs fois au cours d’une méditation.</a:t>
            </a:r>
            <a:endParaRPr lang="fr-FR" sz="2000" u="none" strike="noStrike" kern="0" spc="0" dirty="0">
              <a:ln>
                <a:noFill/>
              </a:ln>
              <a:solidFill>
                <a:srgbClr val="000000"/>
              </a:solidFill>
              <a:effectLst/>
              <a:latin typeface="Helvetica Neue"/>
              <a:ea typeface="Helvetica Neue"/>
              <a:cs typeface="Helvetica Neue"/>
            </a:endParaRPr>
          </a:p>
          <a:p>
            <a:r>
              <a:rPr lang="fr-FR" sz="2000" dirty="0">
                <a:ln>
                  <a:noFill/>
                </a:ln>
                <a:solidFill>
                  <a:srgbClr val="000000"/>
                </a:solidFill>
                <a:effectLst/>
                <a:latin typeface="Bitter-Regular"/>
                <a:ea typeface="Bitter-Regular"/>
                <a:cs typeface="Bitter-Regular"/>
              </a:rPr>
              <a:t> </a:t>
            </a:r>
            <a:endParaRPr lang="fr-FR" sz="2000" dirty="0">
              <a:ln>
                <a:noFill/>
              </a:ln>
              <a:solidFill>
                <a:srgbClr val="000000"/>
              </a:solidFill>
              <a:effectLst/>
              <a:latin typeface="Helvetica Neue"/>
              <a:ea typeface="Helvetica Neue"/>
              <a:cs typeface="Helvetica Neue"/>
            </a:endParaRPr>
          </a:p>
          <a:p>
            <a:pPr marL="1143000" lvl="2" indent="-228600" fontAlgn="base">
              <a:buFont typeface="Arial" panose="020B0604020202020204" pitchFamily="34" charset="0"/>
              <a:buChar char="•"/>
            </a:pPr>
            <a:r>
              <a:rPr lang="fr-FR" sz="2000" u="none" strike="noStrike" kern="0" spc="0" dirty="0">
                <a:ln>
                  <a:noFill/>
                </a:ln>
                <a:solidFill>
                  <a:srgbClr val="000000"/>
                </a:solidFill>
                <a:effectLst/>
                <a:latin typeface="Bitter-Regular"/>
                <a:ea typeface="Helvetica Neue"/>
                <a:cs typeface="Helvetica Neue"/>
              </a:rPr>
              <a:t>Il ne s’agit pas de méditer pendant ton match mais d’ancrer une formule courte, positive et entraînante qui va te rappeler tes 5 leviers.</a:t>
            </a:r>
            <a:endParaRPr lang="fr-FR" sz="2000" u="none" strike="noStrike" kern="0" spc="0" dirty="0">
              <a:ln>
                <a:noFill/>
              </a:ln>
              <a:solidFill>
                <a:srgbClr val="000000"/>
              </a:solidFill>
              <a:effectLst/>
              <a:latin typeface="Helvetica Neue"/>
              <a:ea typeface="Helvetica Neue"/>
              <a:cs typeface="Helvetica Neue"/>
            </a:endParaRPr>
          </a:p>
          <a:p>
            <a:r>
              <a:rPr lang="fr-FR" sz="2000" dirty="0">
                <a:ln>
                  <a:noFill/>
                </a:ln>
                <a:solidFill>
                  <a:srgbClr val="000000"/>
                </a:solidFill>
                <a:effectLst/>
                <a:latin typeface="Bitter-Regular"/>
                <a:ea typeface="Bitter-Regular"/>
                <a:cs typeface="Bitter-Regular"/>
              </a:rPr>
              <a:t> </a:t>
            </a:r>
            <a:endParaRPr lang="fr-FR" sz="2000" dirty="0">
              <a:ln>
                <a:noFill/>
              </a:ln>
              <a:solidFill>
                <a:srgbClr val="000000"/>
              </a:solidFill>
              <a:effectLst/>
              <a:latin typeface="Helvetica Neue"/>
              <a:ea typeface="Helvetica Neue"/>
              <a:cs typeface="Helvetica Neue"/>
            </a:endParaRPr>
          </a:p>
          <a:p>
            <a:pPr marL="1143000" lvl="2" indent="-228600" fontAlgn="base">
              <a:buFont typeface="Arial" panose="020B0604020202020204" pitchFamily="34" charset="0"/>
              <a:buChar char="•"/>
            </a:pPr>
            <a:r>
              <a:rPr lang="fr-FR" sz="2000" u="none" strike="noStrike" kern="0" spc="0" dirty="0">
                <a:ln>
                  <a:noFill/>
                </a:ln>
                <a:solidFill>
                  <a:srgbClr val="000000"/>
                </a:solidFill>
                <a:effectLst/>
                <a:latin typeface="Bitter-Regular"/>
                <a:ea typeface="Helvetica Neue"/>
                <a:cs typeface="Helvetica Neue"/>
              </a:rPr>
              <a:t>Rédige ton mantra : </a:t>
            </a:r>
            <a:r>
              <a:rPr lang="fr-FR" sz="2000" u="none" strike="noStrike" kern="0" spc="0" dirty="0">
                <a:ln>
                  <a:noFill/>
                </a:ln>
                <a:solidFill>
                  <a:srgbClr val="000000"/>
                </a:solidFill>
                <a:effectLst/>
                <a:latin typeface="Bitter-Bold"/>
                <a:ea typeface="Helvetica Neue"/>
                <a:cs typeface="Helvetica Neue"/>
              </a:rPr>
              <a:t>Mon mantra pour le match est… </a:t>
            </a:r>
            <a:endParaRPr lang="fr-FR" sz="2000" u="none" strike="noStrike" kern="0" spc="0" dirty="0">
              <a:ln>
                <a:noFill/>
              </a:ln>
              <a:solidFill>
                <a:srgbClr val="000000"/>
              </a:solidFill>
              <a:effectLst/>
              <a:latin typeface="Helvetica Neue"/>
              <a:ea typeface="Helvetica Neue"/>
              <a:cs typeface="Helvetica Neue"/>
            </a:endParaRPr>
          </a:p>
          <a:p>
            <a:endParaRPr lang="fr-FR" sz="2000" u="none" strike="noStrike" kern="0" spc="0" dirty="0">
              <a:ln>
                <a:noFill/>
              </a:ln>
              <a:solidFill>
                <a:srgbClr val="000000"/>
              </a:solidFill>
              <a:effectLst/>
              <a:latin typeface="Helvetica Neue"/>
              <a:ea typeface="Helvetica Neue"/>
              <a:cs typeface="Helvetica Neue"/>
            </a:endParaRPr>
          </a:p>
        </p:txBody>
      </p:sp>
    </p:spTree>
    <p:extLst>
      <p:ext uri="{BB962C8B-B14F-4D97-AF65-F5344CB8AC3E}">
        <p14:creationId xmlns="" xmlns:p14="http://schemas.microsoft.com/office/powerpoint/2010/main" val="56036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accent6">
                    <a:lumMod val="75000"/>
                  </a:schemeClr>
                </a:solidFill>
                <a:latin typeface="Bahnschrift" pitchFamily="34" charset="0"/>
              </a:rPr>
              <a:t>Conseil </a:t>
            </a:r>
            <a:r>
              <a:rPr lang="fr-FR" b="1" dirty="0" err="1" smtClean="0">
                <a:solidFill>
                  <a:schemeClr val="accent6">
                    <a:lumMod val="75000"/>
                  </a:schemeClr>
                </a:solidFill>
                <a:latin typeface="Bahnschrift" pitchFamily="34" charset="0"/>
              </a:rPr>
              <a:t>Quévertois</a:t>
            </a:r>
            <a:r>
              <a:rPr lang="fr-FR" b="1" dirty="0" smtClean="0">
                <a:solidFill>
                  <a:schemeClr val="accent6">
                    <a:lumMod val="75000"/>
                  </a:schemeClr>
                </a:solidFill>
                <a:latin typeface="Bahnschrift" pitchFamily="34" charset="0"/>
              </a:rPr>
              <a:t> </a:t>
            </a:r>
            <a:endParaRPr lang="fr-FR" b="1" dirty="0">
              <a:solidFill>
                <a:schemeClr val="accent6">
                  <a:lumMod val="75000"/>
                </a:schemeClr>
              </a:solidFill>
              <a:latin typeface="Bahnschrift" pitchFamily="34" charset="0"/>
            </a:endParaRPr>
          </a:p>
        </p:txBody>
      </p:sp>
      <p:sp>
        <p:nvSpPr>
          <p:cNvPr id="3" name="Espace réservé du contenu 2"/>
          <p:cNvSpPr>
            <a:spLocks noGrp="1"/>
          </p:cNvSpPr>
          <p:nvPr>
            <p:ph idx="1"/>
          </p:nvPr>
        </p:nvSpPr>
        <p:spPr/>
        <p:txBody>
          <a:bodyPr/>
          <a:lstStyle/>
          <a:p>
            <a:pPr marL="0" algn="ctr" fontAlgn="base">
              <a:lnSpc>
                <a:spcPct val="100000"/>
              </a:lnSpc>
              <a:buNone/>
            </a:pPr>
            <a:endParaRPr lang="fr-FR" b="1" dirty="0" smtClean="0"/>
          </a:p>
          <a:p>
            <a:pPr marL="0" algn="ctr" fontAlgn="base">
              <a:lnSpc>
                <a:spcPct val="100000"/>
              </a:lnSpc>
              <a:buNone/>
            </a:pPr>
            <a:r>
              <a:rPr lang="fr-FR" b="1" dirty="0" smtClean="0">
                <a:latin typeface="Arial Black" pitchFamily="34" charset="0"/>
              </a:rPr>
              <a:t>Il vaut mieux un athlète prêt mentalement à 100 % et 90 % physiquement qu’un athlète prêt à 90 % mentalement et 100 % physiquement !!!</a:t>
            </a:r>
          </a:p>
          <a:p>
            <a:pPr marL="0" algn="ctr" fontAlgn="base">
              <a:lnSpc>
                <a:spcPct val="100000"/>
              </a:lnSpc>
              <a:buNone/>
            </a:pPr>
            <a:endParaRPr lang="fr-FR" dirty="0" smtClean="0"/>
          </a:p>
          <a:p>
            <a:pPr marL="0" algn="ctr" fontAlgn="base">
              <a:lnSpc>
                <a:spcPct val="100000"/>
              </a:lnSpc>
              <a:buNone/>
            </a:pPr>
            <a:r>
              <a:rPr lang="fr-FR" dirty="0" smtClean="0">
                <a:latin typeface="Bauhaus 93" pitchFamily="82" charset="0"/>
              </a:rPr>
              <a:t>Pourquoi ? </a:t>
            </a:r>
          </a:p>
          <a:p>
            <a:pPr marL="0" algn="ctr" fontAlgn="base">
              <a:lnSpc>
                <a:spcPct val="100000"/>
              </a:lnSpc>
              <a:buNone/>
            </a:pPr>
            <a:r>
              <a:rPr lang="fr-FR" sz="3600" i="1" dirty="0" smtClean="0"/>
              <a:t>Parce que il se peut que si la tête est fraîche, alors elle amènera plus facilement le corps à se dépasser</a:t>
            </a:r>
            <a:r>
              <a:rPr lang="fr-FR" dirty="0" smtClean="0"/>
              <a:t>…</a:t>
            </a:r>
            <a:endParaRPr lang="fr-FR" dirty="0"/>
          </a:p>
        </p:txBody>
      </p:sp>
      <p:pic>
        <p:nvPicPr>
          <p:cNvPr id="1026" name="Picture 2"/>
          <p:cNvPicPr>
            <a:picLocks noChangeAspect="1" noChangeArrowheads="1"/>
          </p:cNvPicPr>
          <p:nvPr/>
        </p:nvPicPr>
        <p:blipFill>
          <a:blip r:embed="rId2"/>
          <a:srcRect/>
          <a:stretch>
            <a:fillRect/>
          </a:stretch>
        </p:blipFill>
        <p:spPr bwMode="auto">
          <a:xfrm>
            <a:off x="2924431" y="601362"/>
            <a:ext cx="821847" cy="873212"/>
          </a:xfrm>
          <a:prstGeom prst="rect">
            <a:avLst/>
          </a:prstGeom>
          <a:noFill/>
          <a:ln w="9525">
            <a:noFill/>
            <a:miter lim="800000"/>
            <a:headEnd/>
            <a:tailEnd/>
          </a:ln>
          <a:effectLst/>
        </p:spPr>
      </p:pic>
      <p:pic>
        <p:nvPicPr>
          <p:cNvPr id="5" name="Picture 2"/>
          <p:cNvPicPr>
            <a:picLocks noChangeAspect="1" noChangeArrowheads="1"/>
          </p:cNvPicPr>
          <p:nvPr/>
        </p:nvPicPr>
        <p:blipFill>
          <a:blip r:embed="rId2"/>
          <a:srcRect/>
          <a:stretch>
            <a:fillRect/>
          </a:stretch>
        </p:blipFill>
        <p:spPr bwMode="auto">
          <a:xfrm>
            <a:off x="8703274" y="663146"/>
            <a:ext cx="821847" cy="873212"/>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 xmlns:a16="http://schemas.microsoft.com/office/drawing/2014/main" id="{B0E14A63-EEF4-CC4D-EC15-28BFD86E8D52}"/>
              </a:ext>
            </a:extLst>
          </p:cNvPr>
          <p:cNvSpPr>
            <a:spLocks noGrp="1"/>
          </p:cNvSpPr>
          <p:nvPr>
            <p:ph type="subTitle" idx="1"/>
          </p:nvPr>
        </p:nvSpPr>
        <p:spPr>
          <a:xfrm>
            <a:off x="0" y="1"/>
            <a:ext cx="12192000" cy="738130"/>
          </a:xfrm>
          <a:solidFill>
            <a:schemeClr val="accent1"/>
          </a:solidFill>
        </p:spPr>
        <p:txBody>
          <a:bodyPr>
            <a:normAutofit/>
          </a:bodyPr>
          <a:lstStyle/>
          <a:p>
            <a:r>
              <a:rPr lang="fr-FR" sz="4400" dirty="0">
                <a:solidFill>
                  <a:srgbClr val="FFFF00"/>
                </a:solidFill>
              </a:rPr>
              <a:t>STAGE BMX QUEVERT – LA PREPARATION MENTALE</a:t>
            </a:r>
          </a:p>
        </p:txBody>
      </p:sp>
      <p:sp>
        <p:nvSpPr>
          <p:cNvPr id="4" name="ZoneTexte 3">
            <a:extLst>
              <a:ext uri="{FF2B5EF4-FFF2-40B4-BE49-F238E27FC236}">
                <a16:creationId xmlns="" xmlns:a16="http://schemas.microsoft.com/office/drawing/2014/main" id="{9E817DE1-0385-6E64-16AB-BF4F1E3280DC}"/>
              </a:ext>
            </a:extLst>
          </p:cNvPr>
          <p:cNvSpPr txBox="1"/>
          <p:nvPr/>
        </p:nvSpPr>
        <p:spPr>
          <a:xfrm>
            <a:off x="1961002" y="1178805"/>
            <a:ext cx="8505022" cy="6647974"/>
          </a:xfrm>
          <a:prstGeom prst="rect">
            <a:avLst/>
          </a:prstGeom>
          <a:noFill/>
        </p:spPr>
        <p:txBody>
          <a:bodyPr wrap="square" rtlCol="0">
            <a:spAutoFit/>
          </a:bodyPr>
          <a:lstStyle/>
          <a:p>
            <a:r>
              <a:rPr lang="fr-FR" dirty="0"/>
              <a:t>Définition : </a:t>
            </a:r>
          </a:p>
          <a:p>
            <a:endParaRPr lang="fr-FR" b="0" i="0" dirty="0">
              <a:solidFill>
                <a:srgbClr val="242424"/>
              </a:solidFill>
              <a:effectLst/>
              <a:latin typeface="source-serif-pro"/>
            </a:endParaRPr>
          </a:p>
          <a:p>
            <a:endParaRPr lang="fr-FR" b="0" i="0" dirty="0">
              <a:solidFill>
                <a:srgbClr val="242424"/>
              </a:solidFill>
              <a:effectLst/>
              <a:latin typeface="source-serif-pro"/>
            </a:endParaRPr>
          </a:p>
          <a:p>
            <a:r>
              <a:rPr lang="fr-FR" sz="2400" b="0" i="0" dirty="0">
                <a:solidFill>
                  <a:srgbClr val="242424"/>
                </a:solidFill>
                <a:effectLst/>
                <a:latin typeface="source-serif-pro"/>
              </a:rPr>
              <a:t>La préparation Mentale regroupe tout ce qui à rapport au </a:t>
            </a:r>
            <a:r>
              <a:rPr lang="fr-FR" sz="2400" b="1" i="0" dirty="0">
                <a:solidFill>
                  <a:srgbClr val="242424"/>
                </a:solidFill>
                <a:effectLst/>
                <a:latin typeface="source-serif-pro"/>
              </a:rPr>
              <a:t>psychologique</a:t>
            </a:r>
            <a:r>
              <a:rPr lang="fr-FR" sz="2400" b="0" i="0" dirty="0">
                <a:solidFill>
                  <a:srgbClr val="242424"/>
                </a:solidFill>
                <a:effectLst/>
                <a:latin typeface="source-serif-pro"/>
              </a:rPr>
              <a:t>, </a:t>
            </a:r>
            <a:r>
              <a:rPr lang="fr-FR" sz="2400" dirty="0">
                <a:solidFill>
                  <a:srgbClr val="242424"/>
                </a:solidFill>
                <a:latin typeface="source-serif-pro"/>
              </a:rPr>
              <a:t>balayant l</a:t>
            </a:r>
            <a:r>
              <a:rPr lang="fr-FR" sz="2400" b="0" i="0" dirty="0">
                <a:solidFill>
                  <a:srgbClr val="242424"/>
                </a:solidFill>
                <a:effectLst/>
                <a:latin typeface="source-serif-pro"/>
              </a:rPr>
              <a:t>es domaines du </a:t>
            </a:r>
            <a:r>
              <a:rPr lang="fr-FR" sz="2400" b="1" i="0" dirty="0">
                <a:solidFill>
                  <a:srgbClr val="242424"/>
                </a:solidFill>
                <a:effectLst/>
                <a:latin typeface="source-serif-pro"/>
              </a:rPr>
              <a:t>conscient</a:t>
            </a:r>
            <a:r>
              <a:rPr lang="fr-FR" sz="2400" b="0" i="0" dirty="0">
                <a:solidFill>
                  <a:srgbClr val="242424"/>
                </a:solidFill>
                <a:effectLst/>
                <a:latin typeface="source-serif-pro"/>
              </a:rPr>
              <a:t>, du </a:t>
            </a:r>
            <a:r>
              <a:rPr lang="fr-FR" sz="2400" b="1" i="0" dirty="0">
                <a:solidFill>
                  <a:srgbClr val="242424"/>
                </a:solidFill>
                <a:effectLst/>
                <a:latin typeface="source-serif-pro"/>
              </a:rPr>
              <a:t>subconscient</a:t>
            </a:r>
            <a:r>
              <a:rPr lang="fr-FR" sz="2400" b="0" i="0" dirty="0">
                <a:solidFill>
                  <a:srgbClr val="242424"/>
                </a:solidFill>
                <a:effectLst/>
                <a:latin typeface="source-serif-pro"/>
              </a:rPr>
              <a:t> et de l’</a:t>
            </a:r>
            <a:r>
              <a:rPr lang="fr-FR" sz="2400" b="1" i="0" dirty="0">
                <a:solidFill>
                  <a:srgbClr val="242424"/>
                </a:solidFill>
                <a:effectLst/>
                <a:latin typeface="source-serif-pro"/>
              </a:rPr>
              <a:t>inconscient</a:t>
            </a:r>
            <a:r>
              <a:rPr lang="fr-FR" sz="2400" b="0" i="0" dirty="0">
                <a:solidFill>
                  <a:srgbClr val="242424"/>
                </a:solidFill>
                <a:effectLst/>
                <a:latin typeface="source-serif-pro"/>
              </a:rPr>
              <a:t>, et qui permet l’apprentissage, la </a:t>
            </a:r>
            <a:r>
              <a:rPr lang="fr-FR" sz="2400" b="1" i="0" dirty="0">
                <a:solidFill>
                  <a:srgbClr val="242424"/>
                </a:solidFill>
                <a:effectLst/>
                <a:latin typeface="source-serif-pro"/>
              </a:rPr>
              <a:t>préparation à la performance</a:t>
            </a:r>
            <a:r>
              <a:rPr lang="fr-FR" sz="2400" b="0" i="0" dirty="0">
                <a:solidFill>
                  <a:srgbClr val="242424"/>
                </a:solidFill>
                <a:effectLst/>
                <a:latin typeface="source-serif-pro"/>
              </a:rPr>
              <a:t>, la </a:t>
            </a:r>
            <a:r>
              <a:rPr lang="fr-FR" sz="2400" b="1" i="0" dirty="0">
                <a:solidFill>
                  <a:srgbClr val="242424"/>
                </a:solidFill>
                <a:effectLst/>
                <a:latin typeface="source-serif-pro"/>
              </a:rPr>
              <a:t>maîtrise de l’approche </a:t>
            </a:r>
            <a:r>
              <a:rPr lang="fr-FR" sz="2400" b="0" i="0" dirty="0">
                <a:solidFill>
                  <a:srgbClr val="242424"/>
                </a:solidFill>
                <a:effectLst/>
                <a:latin typeface="source-serif-pro"/>
              </a:rPr>
              <a:t>des compétitions (et donc des performances) et la </a:t>
            </a:r>
            <a:r>
              <a:rPr lang="fr-FR" sz="2400" b="1" i="0" dirty="0">
                <a:solidFill>
                  <a:srgbClr val="242424"/>
                </a:solidFill>
                <a:effectLst/>
                <a:latin typeface="source-serif-pro"/>
              </a:rPr>
              <a:t>performance en compétition</a:t>
            </a:r>
            <a:r>
              <a:rPr lang="fr-FR" sz="2400" b="0" i="0" dirty="0">
                <a:solidFill>
                  <a:srgbClr val="242424"/>
                </a:solidFill>
                <a:effectLst/>
                <a:latin typeface="source-serif-pro"/>
              </a:rPr>
              <a:t>.</a:t>
            </a:r>
          </a:p>
          <a:p>
            <a:endParaRPr lang="fr-FR" sz="2400" dirty="0">
              <a:solidFill>
                <a:srgbClr val="242424"/>
              </a:solidFill>
              <a:latin typeface="source-serif-pro"/>
            </a:endParaRPr>
          </a:p>
          <a:p>
            <a:r>
              <a:rPr lang="fr-FR" sz="2400" b="1" i="1" dirty="0">
                <a:solidFill>
                  <a:srgbClr val="242424"/>
                </a:solidFill>
                <a:effectLst/>
                <a:latin typeface="source-serif-pro"/>
              </a:rPr>
              <a:t>La Performance : POTENTIEL * ATTITUDE.</a:t>
            </a:r>
          </a:p>
          <a:p>
            <a:endParaRPr lang="fr-FR" sz="2400" b="1" i="1" dirty="0">
              <a:solidFill>
                <a:srgbClr val="242424"/>
              </a:solidFill>
              <a:latin typeface="source-serif-pro"/>
            </a:endParaRPr>
          </a:p>
          <a:p>
            <a:r>
              <a:rPr lang="fr-FR" sz="2400" b="1" i="1" dirty="0">
                <a:solidFill>
                  <a:srgbClr val="242424"/>
                </a:solidFill>
                <a:effectLst/>
                <a:latin typeface="source-serif-pro"/>
              </a:rPr>
              <a:t>La Haute Performance : Performance de Haut niveau qui dure dans le temps et qui est reproduite pendant les objectifs visés.</a:t>
            </a:r>
            <a:endParaRPr lang="fr-FR" sz="2400" b="1" i="1" dirty="0">
              <a:solidFill>
                <a:srgbClr val="1D1D1B"/>
              </a:solidFill>
              <a:effectLst/>
              <a:latin typeface="DINNextLTPro-Regular"/>
            </a:endParaRPr>
          </a:p>
          <a:p>
            <a:endParaRPr lang="fr-FR" i="1" dirty="0">
              <a:solidFill>
                <a:srgbClr val="1D1D1B"/>
              </a:solidFill>
              <a:latin typeface="DINNextLTPro-Regular"/>
            </a:endParaRPr>
          </a:p>
          <a:p>
            <a:endParaRPr lang="fr-FR" b="0" i="1" dirty="0">
              <a:solidFill>
                <a:srgbClr val="1D1D1B"/>
              </a:solidFill>
              <a:effectLst/>
              <a:latin typeface="DINNextLTPro-Regular"/>
            </a:endParaRPr>
          </a:p>
          <a:p>
            <a:endParaRPr lang="fr-FR" i="1" dirty="0">
              <a:solidFill>
                <a:srgbClr val="1D1D1B"/>
              </a:solidFill>
              <a:latin typeface="DINNextLTPro-Regular"/>
            </a:endParaRPr>
          </a:p>
          <a:p>
            <a:endParaRPr lang="fr-FR" b="0" i="0" dirty="0">
              <a:solidFill>
                <a:srgbClr val="242424"/>
              </a:solidFill>
              <a:effectLst/>
              <a:latin typeface="source-serif-pro"/>
            </a:endParaRPr>
          </a:p>
          <a:p>
            <a:endParaRPr lang="fr-FR" dirty="0">
              <a:solidFill>
                <a:srgbClr val="242424"/>
              </a:solidFill>
              <a:latin typeface="source-serif-pro"/>
            </a:endParaRPr>
          </a:p>
          <a:p>
            <a:endParaRPr lang="fr-FR" dirty="0"/>
          </a:p>
        </p:txBody>
      </p:sp>
    </p:spTree>
    <p:extLst>
      <p:ext uri="{BB962C8B-B14F-4D97-AF65-F5344CB8AC3E}">
        <p14:creationId xmlns="" xmlns:p14="http://schemas.microsoft.com/office/powerpoint/2010/main" val="298619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 xmlns:a16="http://schemas.microsoft.com/office/drawing/2014/main" id="{B0E14A63-EEF4-CC4D-EC15-28BFD86E8D52}"/>
              </a:ext>
            </a:extLst>
          </p:cNvPr>
          <p:cNvSpPr>
            <a:spLocks noGrp="1"/>
          </p:cNvSpPr>
          <p:nvPr>
            <p:ph type="subTitle" idx="1"/>
          </p:nvPr>
        </p:nvSpPr>
        <p:spPr>
          <a:xfrm>
            <a:off x="0" y="1"/>
            <a:ext cx="12192000" cy="738130"/>
          </a:xfrm>
          <a:solidFill>
            <a:schemeClr val="accent1"/>
          </a:solidFill>
        </p:spPr>
        <p:txBody>
          <a:bodyPr>
            <a:normAutofit/>
          </a:bodyPr>
          <a:lstStyle/>
          <a:p>
            <a:r>
              <a:rPr lang="fr-FR" sz="4400" dirty="0">
                <a:solidFill>
                  <a:srgbClr val="FFFF00"/>
                </a:solidFill>
              </a:rPr>
              <a:t>LA PRESENCE DE DAMIEN</a:t>
            </a:r>
          </a:p>
        </p:txBody>
      </p:sp>
      <p:sp>
        <p:nvSpPr>
          <p:cNvPr id="4" name="ZoneTexte 3">
            <a:extLst>
              <a:ext uri="{FF2B5EF4-FFF2-40B4-BE49-F238E27FC236}">
                <a16:creationId xmlns="" xmlns:a16="http://schemas.microsoft.com/office/drawing/2014/main" id="{9E817DE1-0385-6E64-16AB-BF4F1E3280DC}"/>
              </a:ext>
            </a:extLst>
          </p:cNvPr>
          <p:cNvSpPr txBox="1"/>
          <p:nvPr/>
        </p:nvSpPr>
        <p:spPr>
          <a:xfrm>
            <a:off x="1961002" y="1178805"/>
            <a:ext cx="8505022" cy="4985980"/>
          </a:xfrm>
          <a:prstGeom prst="rect">
            <a:avLst/>
          </a:prstGeom>
          <a:noFill/>
        </p:spPr>
        <p:txBody>
          <a:bodyPr wrap="square" rtlCol="0">
            <a:spAutoFit/>
          </a:bodyPr>
          <a:lstStyle/>
          <a:p>
            <a:endParaRPr lang="fr-FR" b="0" i="0" dirty="0">
              <a:solidFill>
                <a:srgbClr val="242424"/>
              </a:solidFill>
              <a:effectLst/>
              <a:latin typeface="source-serif-pro"/>
            </a:endParaRPr>
          </a:p>
          <a:p>
            <a:r>
              <a:rPr lang="fr-FR" sz="2400" b="0" i="0" dirty="0">
                <a:solidFill>
                  <a:srgbClr val="242424"/>
                </a:solidFill>
                <a:effectLst/>
                <a:latin typeface="source-serif-pro"/>
              </a:rPr>
              <a:t>La libération de l’ocytocine! </a:t>
            </a:r>
          </a:p>
          <a:p>
            <a:endParaRPr lang="fr-FR" sz="2400" b="0" i="0" dirty="0">
              <a:solidFill>
                <a:srgbClr val="242424"/>
              </a:solidFill>
              <a:effectLst/>
              <a:latin typeface="source-serif-pro"/>
            </a:endParaRPr>
          </a:p>
          <a:p>
            <a:r>
              <a:rPr lang="fr-FR" dirty="0"/>
              <a:t>L'ocytocine, également connue sous le nom d'hormone de l'amour, de l’attachement, est un neurotransmetteur qui stimule les interactions sociales positives. Plus précisément, l'augmentation du taux d'hormones supprime les régions du cerveau responsables du traitement des sentiments de peur et d'anxiété. Les interactions positives et le contact physique sont deux moyens très faciles de stimuler la production de l'ocytocine. En dépit du fait que les effets de l'ocytocine sont encore étudiés, cette hormone vous aidera à développer et à préserver les liens sociaux par l'intimité, la confiance et d'autres éléments de relations saines.</a:t>
            </a:r>
            <a:endParaRPr lang="fr-FR" sz="2400" b="1" i="1" dirty="0">
              <a:solidFill>
                <a:srgbClr val="1D1D1B"/>
              </a:solidFill>
              <a:effectLst/>
              <a:latin typeface="DINNextLTPro-Regular"/>
            </a:endParaRPr>
          </a:p>
          <a:p>
            <a:endParaRPr lang="fr-FR" i="1" dirty="0">
              <a:solidFill>
                <a:srgbClr val="1D1D1B"/>
              </a:solidFill>
              <a:latin typeface="DINNextLTPro-Regular"/>
            </a:endParaRPr>
          </a:p>
          <a:p>
            <a:endParaRPr lang="fr-FR" b="0" i="1" dirty="0">
              <a:solidFill>
                <a:srgbClr val="1D1D1B"/>
              </a:solidFill>
              <a:effectLst/>
              <a:latin typeface="DINNextLTPro-Regular"/>
            </a:endParaRPr>
          </a:p>
          <a:p>
            <a:endParaRPr lang="fr-FR" i="1" dirty="0">
              <a:solidFill>
                <a:srgbClr val="1D1D1B"/>
              </a:solidFill>
              <a:latin typeface="DINNextLTPro-Regular"/>
            </a:endParaRPr>
          </a:p>
          <a:p>
            <a:endParaRPr lang="fr-FR" b="0" i="0" dirty="0">
              <a:solidFill>
                <a:srgbClr val="242424"/>
              </a:solidFill>
              <a:effectLst/>
              <a:latin typeface="source-serif-pro"/>
            </a:endParaRPr>
          </a:p>
          <a:p>
            <a:endParaRPr lang="fr-FR" dirty="0">
              <a:solidFill>
                <a:srgbClr val="242424"/>
              </a:solidFill>
              <a:latin typeface="source-serif-pro"/>
            </a:endParaRPr>
          </a:p>
          <a:p>
            <a:endParaRPr lang="fr-FR" dirty="0"/>
          </a:p>
        </p:txBody>
      </p:sp>
    </p:spTree>
    <p:extLst>
      <p:ext uri="{BB962C8B-B14F-4D97-AF65-F5344CB8AC3E}">
        <p14:creationId xmlns="" xmlns:p14="http://schemas.microsoft.com/office/powerpoint/2010/main" val="3414416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 xmlns:a16="http://schemas.microsoft.com/office/drawing/2014/main" id="{B0E14A63-EEF4-CC4D-EC15-28BFD86E8D52}"/>
              </a:ext>
            </a:extLst>
          </p:cNvPr>
          <p:cNvSpPr>
            <a:spLocks noGrp="1"/>
          </p:cNvSpPr>
          <p:nvPr>
            <p:ph type="subTitle" idx="1"/>
          </p:nvPr>
        </p:nvSpPr>
        <p:spPr>
          <a:xfrm>
            <a:off x="0" y="1"/>
            <a:ext cx="12192000" cy="738130"/>
          </a:xfrm>
          <a:solidFill>
            <a:schemeClr val="accent1"/>
          </a:solidFill>
        </p:spPr>
        <p:txBody>
          <a:bodyPr>
            <a:normAutofit/>
          </a:bodyPr>
          <a:lstStyle/>
          <a:p>
            <a:r>
              <a:rPr lang="fr-FR" sz="4400" dirty="0">
                <a:solidFill>
                  <a:srgbClr val="FFFF00"/>
                </a:solidFill>
              </a:rPr>
              <a:t>L’IDENTITE</a:t>
            </a:r>
          </a:p>
        </p:txBody>
      </p:sp>
      <p:sp>
        <p:nvSpPr>
          <p:cNvPr id="16" name="ZoneTexte 15">
            <a:extLst>
              <a:ext uri="{FF2B5EF4-FFF2-40B4-BE49-F238E27FC236}">
                <a16:creationId xmlns="" xmlns:a16="http://schemas.microsoft.com/office/drawing/2014/main" id="{59D646B7-DC66-9864-1484-16AB7E2000DE}"/>
              </a:ext>
            </a:extLst>
          </p:cNvPr>
          <p:cNvSpPr txBox="1"/>
          <p:nvPr/>
        </p:nvSpPr>
        <p:spPr>
          <a:xfrm>
            <a:off x="1578429" y="947057"/>
            <a:ext cx="8937171" cy="2051074"/>
          </a:xfrm>
          <a:prstGeom prst="rect">
            <a:avLst/>
          </a:prstGeom>
          <a:noFill/>
        </p:spPr>
        <p:txBody>
          <a:bodyPr wrap="square" rtlCol="0">
            <a:spAutoFit/>
          </a:bodyPr>
          <a:lstStyle/>
          <a:p>
            <a:pPr>
              <a:lnSpc>
                <a:spcPct val="115000"/>
              </a:lnSpc>
              <a:spcAft>
                <a:spcPts val="1000"/>
              </a:spcAft>
            </a:pPr>
            <a:r>
              <a:rPr lang="fr-FR"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1 : FINALITE</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–L’IDENTITE DU SPORTIF - ETRE – POUR QUOI (en 2 mots) – QUI JE VEUX ETRE, DEVENIR.</a:t>
            </a:r>
            <a:endParaRPr lang="fr-FR" b="1"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2 : BUT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AVOIR – QUOI – LES ATTENTES</a:t>
            </a:r>
            <a:endParaRPr lang="fr-FR" b="1"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3 : OBJECTIFS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COMPORTEMENT – COMMENT – MES ACTIONS –DETAILS QUOTIDIENS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2" name="Image 21">
            <a:extLst>
              <a:ext uri="{FF2B5EF4-FFF2-40B4-BE49-F238E27FC236}">
                <a16:creationId xmlns="" xmlns:a16="http://schemas.microsoft.com/office/drawing/2014/main" id="{ACC7397A-CD8A-97C6-5BA0-AD428C18C367}"/>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147561" y="2585703"/>
            <a:ext cx="1470951" cy="849444"/>
          </a:xfrm>
          <a:prstGeom prst="rect">
            <a:avLst/>
          </a:prstGeom>
        </p:spPr>
      </p:pic>
      <p:sp>
        <p:nvSpPr>
          <p:cNvPr id="23" name="AutoShape 24">
            <a:extLst>
              <a:ext uri="{FF2B5EF4-FFF2-40B4-BE49-F238E27FC236}">
                <a16:creationId xmlns="" xmlns:a16="http://schemas.microsoft.com/office/drawing/2014/main" id="{75396B44-7D90-66E6-91C1-7D12219F5D37}"/>
              </a:ext>
            </a:extLst>
          </p:cNvPr>
          <p:cNvSpPr>
            <a:spLocks noChangeArrowheads="1"/>
          </p:cNvSpPr>
          <p:nvPr/>
        </p:nvSpPr>
        <p:spPr bwMode="auto">
          <a:xfrm>
            <a:off x="5147561" y="3207058"/>
            <a:ext cx="1470951" cy="1158114"/>
          </a:xfrm>
          <a:prstGeom prst="triangle">
            <a:avLst>
              <a:gd name="adj" fmla="val 50000"/>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fr-FR" altLang="fr-FR" sz="2400" b="0" i="0" u="none" strike="noStrike" cap="none" normalizeH="0" baseline="0" dirty="0">
                <a:ln>
                  <a:noFill/>
                </a:ln>
                <a:solidFill>
                  <a:schemeClr val="tx1"/>
                </a:solidFill>
                <a:effectLst/>
                <a:latin typeface="Calibri" panose="020F0502020204030204" pitchFamily="34" charset="0"/>
              </a:rPr>
              <a:t>BUT</a:t>
            </a:r>
            <a:endParaRPr kumimoji="0" lang="fr-FR" altLang="fr-FR" sz="2400" b="0" i="0" u="none" strike="noStrike" cap="none" normalizeH="0" baseline="0" dirty="0">
              <a:ln>
                <a:noFill/>
              </a:ln>
              <a:solidFill>
                <a:schemeClr val="tx1"/>
              </a:solidFill>
              <a:effectLst/>
              <a:latin typeface="Arial" panose="020B0604020202020204" pitchFamily="34" charset="0"/>
            </a:endParaRPr>
          </a:p>
        </p:txBody>
      </p:sp>
      <p:sp>
        <p:nvSpPr>
          <p:cNvPr id="24" name="AutoShape 25">
            <a:extLst>
              <a:ext uri="{FF2B5EF4-FFF2-40B4-BE49-F238E27FC236}">
                <a16:creationId xmlns="" xmlns:a16="http://schemas.microsoft.com/office/drawing/2014/main" id="{5038E241-8000-AA40-9B2E-278A903735E1}"/>
              </a:ext>
            </a:extLst>
          </p:cNvPr>
          <p:cNvSpPr>
            <a:spLocks noChangeArrowheads="1"/>
          </p:cNvSpPr>
          <p:nvPr/>
        </p:nvSpPr>
        <p:spPr bwMode="auto">
          <a:xfrm>
            <a:off x="3736507" y="4158031"/>
            <a:ext cx="4297149" cy="2482253"/>
          </a:xfrm>
          <a:prstGeom prst="triangle">
            <a:avLst>
              <a:gd name="adj" fmla="val 50000"/>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fr-FR" altLang="fr-FR" sz="1600" b="0" i="0" u="none" strike="noStrike" cap="none" normalizeH="0" baseline="0" dirty="0">
                <a:ln>
                  <a:noFill/>
                </a:ln>
                <a:solidFill>
                  <a:schemeClr val="tx1"/>
                </a:solidFill>
                <a:effectLst/>
                <a:latin typeface="Calibri" panose="020F0502020204030204" pitchFamily="34" charset="0"/>
              </a:rPr>
              <a:t>OBJECTIFS :</a:t>
            </a:r>
          </a:p>
          <a:p>
            <a:pPr marL="0" marR="0" lvl="0" indent="0" algn="ctr" defTabSz="914400" rtl="0" eaLnBrk="0" fontAlgn="base" latinLnBrk="0" hangingPunct="0">
              <a:lnSpc>
                <a:spcPct val="100000"/>
              </a:lnSpc>
              <a:spcBef>
                <a:spcPct val="0"/>
              </a:spcBef>
              <a:spcAft>
                <a:spcPts val="800"/>
              </a:spcAft>
              <a:buClrTx/>
              <a:buSzTx/>
              <a:buFontTx/>
              <a:buNone/>
              <a:tabLst/>
            </a:pPr>
            <a:r>
              <a:rPr kumimoji="0" lang="fr-FR" altLang="fr-FR" sz="1600" b="0" i="0" u="none" strike="noStrike" cap="none" normalizeH="0" baseline="0" dirty="0">
                <a:ln>
                  <a:noFill/>
                </a:ln>
                <a:solidFill>
                  <a:schemeClr val="tx1"/>
                </a:solidFill>
                <a:effectLst/>
                <a:latin typeface="Calibri" panose="020F0502020204030204" pitchFamily="34" charset="0"/>
              </a:rPr>
              <a:t>PROCESSUS - MAITRISE</a:t>
            </a:r>
          </a:p>
          <a:p>
            <a:pPr marL="0" marR="0" lvl="0" indent="0" algn="l" defTabSz="914400" rtl="0" eaLnBrk="0" fontAlgn="base" latinLnBrk="0" hangingPunct="0">
              <a:lnSpc>
                <a:spcPct val="100000"/>
              </a:lnSpc>
              <a:spcBef>
                <a:spcPct val="0"/>
              </a:spcBef>
              <a:spcAft>
                <a:spcPts val="80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364707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 xmlns:a16="http://schemas.microsoft.com/office/drawing/2014/main" id="{B0E14A63-EEF4-CC4D-EC15-28BFD86E8D52}"/>
              </a:ext>
            </a:extLst>
          </p:cNvPr>
          <p:cNvSpPr>
            <a:spLocks noGrp="1"/>
          </p:cNvSpPr>
          <p:nvPr>
            <p:ph type="subTitle" idx="1"/>
          </p:nvPr>
        </p:nvSpPr>
        <p:spPr>
          <a:xfrm>
            <a:off x="0" y="1"/>
            <a:ext cx="12192000" cy="738130"/>
          </a:xfrm>
          <a:solidFill>
            <a:schemeClr val="accent1"/>
          </a:solidFill>
        </p:spPr>
        <p:txBody>
          <a:bodyPr>
            <a:normAutofit/>
          </a:bodyPr>
          <a:lstStyle/>
          <a:p>
            <a:r>
              <a:rPr lang="fr-FR" sz="4400" dirty="0">
                <a:solidFill>
                  <a:srgbClr val="FFFF00"/>
                </a:solidFill>
              </a:rPr>
              <a:t>LES 4 DIMENSIONS DU MENTAL</a:t>
            </a:r>
          </a:p>
        </p:txBody>
      </p:sp>
      <p:sp>
        <p:nvSpPr>
          <p:cNvPr id="5" name="Rectangle 3">
            <a:extLst>
              <a:ext uri="{FF2B5EF4-FFF2-40B4-BE49-F238E27FC236}">
                <a16:creationId xmlns="" xmlns:a16="http://schemas.microsoft.com/office/drawing/2014/main" id="{CD7A04A8-AF60-B438-A1EC-B54EBB996B7E}"/>
              </a:ext>
            </a:extLst>
          </p:cNvPr>
          <p:cNvSpPr>
            <a:spLocks noChangeArrowheads="1"/>
          </p:cNvSpPr>
          <p:nvPr/>
        </p:nvSpPr>
        <p:spPr bwMode="auto">
          <a:xfrm>
            <a:off x="4616790" y="1077117"/>
            <a:ext cx="2348821" cy="9112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fr-FR" altLang="fr-FR" sz="2000" b="0" i="0" u="none" strike="noStrike" cap="none" normalizeH="0" baseline="0" dirty="0">
                <a:ln>
                  <a:noFill/>
                </a:ln>
                <a:solidFill>
                  <a:schemeClr val="tx1"/>
                </a:solidFill>
                <a:effectLst/>
                <a:latin typeface="Calibri" panose="020F0502020204030204" pitchFamily="34" charset="0"/>
              </a:rPr>
              <a:t>EMOTIONS : cerveau médian - </a:t>
            </a:r>
            <a:r>
              <a:rPr kumimoji="0" lang="fr-FR" altLang="fr-FR" sz="2000" b="1" i="0" u="none" strike="noStrike" cap="none" normalizeH="0" baseline="0" dirty="0">
                <a:ln>
                  <a:noFill/>
                </a:ln>
                <a:solidFill>
                  <a:schemeClr val="tx1"/>
                </a:solidFill>
                <a:effectLst/>
                <a:latin typeface="Calibri" panose="020F0502020204030204" pitchFamily="34" charset="0"/>
              </a:rPr>
              <a:t>émotions</a:t>
            </a:r>
            <a:endParaRPr kumimoji="0" lang="fr-FR" altLang="fr-FR" sz="2000" b="0" i="0" u="none" strike="noStrike" cap="none" normalizeH="0" baseline="0" dirty="0">
              <a:ln>
                <a:noFill/>
              </a:ln>
              <a:solidFill>
                <a:schemeClr val="tx1"/>
              </a:solidFill>
              <a:effectLst/>
              <a:latin typeface="Arial" panose="020B0604020202020204" pitchFamily="34" charset="0"/>
            </a:endParaRPr>
          </a:p>
        </p:txBody>
      </p:sp>
      <p:pic>
        <p:nvPicPr>
          <p:cNvPr id="7" name="Image 6">
            <a:extLst>
              <a:ext uri="{FF2B5EF4-FFF2-40B4-BE49-F238E27FC236}">
                <a16:creationId xmlns="" xmlns:a16="http://schemas.microsoft.com/office/drawing/2014/main" id="{1FCD2D03-1805-3B0B-CF0B-DA11B56A36FF}"/>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293064" y="3111487"/>
            <a:ext cx="3440018" cy="1188370"/>
          </a:xfrm>
          <a:prstGeom prst="rect">
            <a:avLst/>
          </a:prstGeom>
        </p:spPr>
      </p:pic>
      <p:sp>
        <p:nvSpPr>
          <p:cNvPr id="8" name="Rectangle 4">
            <a:extLst>
              <a:ext uri="{FF2B5EF4-FFF2-40B4-BE49-F238E27FC236}">
                <a16:creationId xmlns="" xmlns:a16="http://schemas.microsoft.com/office/drawing/2014/main" id="{29112700-16A8-A36A-40E2-25C4D328F683}"/>
              </a:ext>
            </a:extLst>
          </p:cNvPr>
          <p:cNvSpPr>
            <a:spLocks noChangeArrowheads="1"/>
          </p:cNvSpPr>
          <p:nvPr/>
        </p:nvSpPr>
        <p:spPr bwMode="auto">
          <a:xfrm>
            <a:off x="4486161" y="5502558"/>
            <a:ext cx="2610077" cy="9112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fr-FR" altLang="fr-FR" sz="2000" b="0" i="0" u="none" strike="noStrike" cap="none" normalizeH="0" baseline="0" dirty="0">
                <a:ln>
                  <a:noFill/>
                </a:ln>
                <a:solidFill>
                  <a:schemeClr val="tx1"/>
                </a:solidFill>
                <a:effectLst/>
                <a:latin typeface="Calibri" panose="020F0502020204030204" pitchFamily="34" charset="0"/>
              </a:rPr>
              <a:t>MOUVEMENT : cervelet - </a:t>
            </a:r>
            <a:r>
              <a:rPr kumimoji="0" lang="fr-FR" altLang="fr-FR" sz="2000" b="1" i="0" u="none" strike="noStrike" cap="none" normalizeH="0" baseline="0" dirty="0">
                <a:ln>
                  <a:noFill/>
                </a:ln>
                <a:solidFill>
                  <a:schemeClr val="tx1"/>
                </a:solidFill>
                <a:effectLst/>
                <a:latin typeface="Calibri" panose="020F0502020204030204" pitchFamily="34" charset="0"/>
              </a:rPr>
              <a:t>sensations</a:t>
            </a:r>
            <a:endParaRPr kumimoji="0" lang="fr-FR" altLang="fr-FR" sz="2000" b="0" i="0" u="none" strike="noStrike" cap="none" normalizeH="0" baseline="0" dirty="0">
              <a:ln>
                <a:noFill/>
              </a:ln>
              <a:solidFill>
                <a:schemeClr val="tx1"/>
              </a:solidFill>
              <a:effectLst/>
              <a:latin typeface="Arial" panose="020B0604020202020204" pitchFamily="34" charset="0"/>
            </a:endParaRPr>
          </a:p>
        </p:txBody>
      </p:sp>
      <p:sp>
        <p:nvSpPr>
          <p:cNvPr id="9" name="Rectangle 5">
            <a:extLst>
              <a:ext uri="{FF2B5EF4-FFF2-40B4-BE49-F238E27FC236}">
                <a16:creationId xmlns="" xmlns:a16="http://schemas.microsoft.com/office/drawing/2014/main" id="{1EB11985-3CAA-E625-3235-6BAB9AF17067}"/>
              </a:ext>
            </a:extLst>
          </p:cNvPr>
          <p:cNvSpPr>
            <a:spLocks noChangeArrowheads="1"/>
          </p:cNvSpPr>
          <p:nvPr/>
        </p:nvSpPr>
        <p:spPr bwMode="auto">
          <a:xfrm>
            <a:off x="458918" y="3274248"/>
            <a:ext cx="2436682" cy="8628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fr-FR" altLang="fr-FR" sz="2000" b="0" i="0" u="none" strike="noStrike" cap="none" normalizeH="0" baseline="0" dirty="0">
                <a:ln>
                  <a:noFill/>
                </a:ln>
                <a:solidFill>
                  <a:schemeClr val="tx1"/>
                </a:solidFill>
                <a:effectLst/>
                <a:latin typeface="Calibri" panose="020F0502020204030204" pitchFamily="34" charset="0"/>
              </a:rPr>
              <a:t>INTUITION: cerveau droit - </a:t>
            </a:r>
            <a:r>
              <a:rPr kumimoji="0" lang="fr-FR" altLang="fr-FR" sz="2000" b="1" i="0" u="none" strike="noStrike" cap="none" normalizeH="0" baseline="0" dirty="0">
                <a:ln>
                  <a:noFill/>
                </a:ln>
                <a:solidFill>
                  <a:schemeClr val="tx1"/>
                </a:solidFill>
                <a:effectLst/>
                <a:latin typeface="Calibri" panose="020F0502020204030204" pitchFamily="34" charset="0"/>
              </a:rPr>
              <a:t>images</a:t>
            </a:r>
            <a:endParaRPr kumimoji="0" lang="fr-FR" altLang="fr-FR" sz="2000" b="0" i="0" u="none" strike="noStrike" cap="none" normalizeH="0" baseline="0" dirty="0">
              <a:ln>
                <a:noFill/>
              </a:ln>
              <a:solidFill>
                <a:schemeClr val="tx1"/>
              </a:solidFill>
              <a:effectLst/>
              <a:latin typeface="Arial" panose="020B0604020202020204" pitchFamily="34" charset="0"/>
            </a:endParaRPr>
          </a:p>
        </p:txBody>
      </p:sp>
      <p:sp>
        <p:nvSpPr>
          <p:cNvPr id="10" name="Oval 6">
            <a:extLst>
              <a:ext uri="{FF2B5EF4-FFF2-40B4-BE49-F238E27FC236}">
                <a16:creationId xmlns="" xmlns:a16="http://schemas.microsoft.com/office/drawing/2014/main" id="{87D9BA62-CB5D-E265-AE04-F0D465A09616}"/>
              </a:ext>
            </a:extLst>
          </p:cNvPr>
          <p:cNvSpPr>
            <a:spLocks noChangeArrowheads="1"/>
          </p:cNvSpPr>
          <p:nvPr/>
        </p:nvSpPr>
        <p:spPr bwMode="auto">
          <a:xfrm>
            <a:off x="3450717" y="2481490"/>
            <a:ext cx="4206438" cy="2590817"/>
          </a:xfrm>
          <a:prstGeom prst="ellipse">
            <a:avLst/>
          </a:prstGeom>
          <a:solidFill>
            <a:schemeClr val="accent4">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dirty="0"/>
          </a:p>
        </p:txBody>
      </p:sp>
      <p:sp>
        <p:nvSpPr>
          <p:cNvPr id="11" name="Oval 7">
            <a:extLst>
              <a:ext uri="{FF2B5EF4-FFF2-40B4-BE49-F238E27FC236}">
                <a16:creationId xmlns="" xmlns:a16="http://schemas.microsoft.com/office/drawing/2014/main" id="{A3F3296A-C256-65B6-8FB4-43A09C5F766C}"/>
              </a:ext>
            </a:extLst>
          </p:cNvPr>
          <p:cNvSpPr>
            <a:spLocks noChangeArrowheads="1"/>
          </p:cNvSpPr>
          <p:nvPr/>
        </p:nvSpPr>
        <p:spPr bwMode="auto">
          <a:xfrm>
            <a:off x="5346641" y="4778747"/>
            <a:ext cx="576943" cy="592278"/>
          </a:xfrm>
          <a:prstGeom prst="ellipse">
            <a:avLst/>
          </a:prstGeom>
          <a:solidFill>
            <a:srgbClr val="00B0F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 name="Oval 8">
            <a:extLst>
              <a:ext uri="{FF2B5EF4-FFF2-40B4-BE49-F238E27FC236}">
                <a16:creationId xmlns="" xmlns:a16="http://schemas.microsoft.com/office/drawing/2014/main" id="{10A11092-2C73-0AC0-A70D-A2E46044BD9D}"/>
              </a:ext>
            </a:extLst>
          </p:cNvPr>
          <p:cNvSpPr>
            <a:spLocks noChangeArrowheads="1"/>
          </p:cNvSpPr>
          <p:nvPr/>
        </p:nvSpPr>
        <p:spPr bwMode="auto">
          <a:xfrm>
            <a:off x="3196544" y="3392418"/>
            <a:ext cx="580799" cy="592278"/>
          </a:xfrm>
          <a:prstGeom prst="ellipse">
            <a:avLst/>
          </a:prstGeom>
          <a:solidFill>
            <a:srgbClr val="00B0F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dirty="0"/>
          </a:p>
        </p:txBody>
      </p:sp>
      <p:sp>
        <p:nvSpPr>
          <p:cNvPr id="13" name="Oval 9">
            <a:extLst>
              <a:ext uri="{FF2B5EF4-FFF2-40B4-BE49-F238E27FC236}">
                <a16:creationId xmlns="" xmlns:a16="http://schemas.microsoft.com/office/drawing/2014/main" id="{D3E2C98B-B53B-6D61-9836-A2AA26C90481}"/>
              </a:ext>
            </a:extLst>
          </p:cNvPr>
          <p:cNvSpPr>
            <a:spLocks noChangeArrowheads="1"/>
          </p:cNvSpPr>
          <p:nvPr/>
        </p:nvSpPr>
        <p:spPr bwMode="auto">
          <a:xfrm>
            <a:off x="7456372" y="3429000"/>
            <a:ext cx="580799" cy="592278"/>
          </a:xfrm>
          <a:prstGeom prst="ellipse">
            <a:avLst/>
          </a:prstGeom>
          <a:solidFill>
            <a:srgbClr val="00B0F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 name="Oval 10">
            <a:extLst>
              <a:ext uri="{FF2B5EF4-FFF2-40B4-BE49-F238E27FC236}">
                <a16:creationId xmlns="" xmlns:a16="http://schemas.microsoft.com/office/drawing/2014/main" id="{F28CE4AC-0D61-F002-17FF-C644A2D96C04}"/>
              </a:ext>
            </a:extLst>
          </p:cNvPr>
          <p:cNvSpPr>
            <a:spLocks noChangeArrowheads="1"/>
          </p:cNvSpPr>
          <p:nvPr/>
        </p:nvSpPr>
        <p:spPr bwMode="auto">
          <a:xfrm>
            <a:off x="5315742" y="2099836"/>
            <a:ext cx="638743" cy="633586"/>
          </a:xfrm>
          <a:prstGeom prst="ellipse">
            <a:avLst/>
          </a:prstGeom>
          <a:solidFill>
            <a:srgbClr val="00B0F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pic>
        <p:nvPicPr>
          <p:cNvPr id="3084" name="Picture 12" descr="Résultat d’images pour Logo Cerveau">
            <a:extLst>
              <a:ext uri="{FF2B5EF4-FFF2-40B4-BE49-F238E27FC236}">
                <a16:creationId xmlns="" xmlns:a16="http://schemas.microsoft.com/office/drawing/2014/main" id="{1D5D8090-084E-E7C2-2118-3412F7328A16}"/>
              </a:ext>
            </a:extLst>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486161" y="2733422"/>
            <a:ext cx="2240450" cy="207354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84577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8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 xmlns:a16="http://schemas.microsoft.com/office/drawing/2014/main" id="{B0E14A63-EEF4-CC4D-EC15-28BFD86E8D52}"/>
              </a:ext>
            </a:extLst>
          </p:cNvPr>
          <p:cNvSpPr>
            <a:spLocks noGrp="1"/>
          </p:cNvSpPr>
          <p:nvPr>
            <p:ph type="subTitle" idx="1"/>
          </p:nvPr>
        </p:nvSpPr>
        <p:spPr>
          <a:xfrm>
            <a:off x="0" y="1"/>
            <a:ext cx="12192000" cy="738130"/>
          </a:xfrm>
          <a:solidFill>
            <a:schemeClr val="accent1"/>
          </a:solidFill>
        </p:spPr>
        <p:txBody>
          <a:bodyPr>
            <a:normAutofit/>
          </a:bodyPr>
          <a:lstStyle/>
          <a:p>
            <a:r>
              <a:rPr lang="fr-FR" sz="4400" dirty="0">
                <a:solidFill>
                  <a:srgbClr val="FFFF00"/>
                </a:solidFill>
              </a:rPr>
              <a:t>LES 4 DIMENSIONS DU MENTAL – L’ANCRAGE</a:t>
            </a:r>
          </a:p>
        </p:txBody>
      </p:sp>
      <p:sp>
        <p:nvSpPr>
          <p:cNvPr id="2" name="ZoneTexte 1">
            <a:extLst>
              <a:ext uri="{FF2B5EF4-FFF2-40B4-BE49-F238E27FC236}">
                <a16:creationId xmlns="" xmlns:a16="http://schemas.microsoft.com/office/drawing/2014/main" id="{EB81429F-967B-1452-25C3-39A5001F6DC1}"/>
              </a:ext>
            </a:extLst>
          </p:cNvPr>
          <p:cNvSpPr txBox="1"/>
          <p:nvPr/>
        </p:nvSpPr>
        <p:spPr>
          <a:xfrm>
            <a:off x="881743" y="957943"/>
            <a:ext cx="10602686" cy="6740307"/>
          </a:xfrm>
          <a:prstGeom prst="rect">
            <a:avLst/>
          </a:prstGeom>
          <a:noFill/>
        </p:spPr>
        <p:txBody>
          <a:bodyPr wrap="square" rtlCol="0">
            <a:spAutoFit/>
          </a:bodyPr>
          <a:lstStyle/>
          <a:p>
            <a:r>
              <a:rPr lang="fr-FR" dirty="0"/>
              <a:t>1 De quelle personne veux-tu être fier(e) à la fin de la compétition?</a:t>
            </a:r>
          </a:p>
          <a:p>
            <a:r>
              <a:rPr lang="fr-FR" dirty="0"/>
              <a:t>2 Qui t’engages-tu à incarner dans les moments clés?</a:t>
            </a:r>
          </a:p>
          <a:p>
            <a:endParaRPr lang="fr-FR" dirty="0"/>
          </a:p>
          <a:p>
            <a:endParaRPr lang="fr-FR" dirty="0"/>
          </a:p>
          <a:p>
            <a:endParaRPr lang="fr-FR" dirty="0"/>
          </a:p>
          <a:p>
            <a:endParaRPr lang="fr-FR" dirty="0"/>
          </a:p>
          <a:p>
            <a:endParaRPr lang="fr-FR" dirty="0"/>
          </a:p>
          <a:p>
            <a:endParaRPr lang="fr-FR" dirty="0"/>
          </a:p>
          <a:p>
            <a:endParaRPr lang="fr-FR" dirty="0"/>
          </a:p>
          <a:p>
            <a:r>
              <a:rPr lang="fr-FR" dirty="0"/>
              <a:t>3 JE DEFINIS MON ANCRAGE</a:t>
            </a:r>
          </a:p>
          <a:p>
            <a:r>
              <a:rPr lang="fr-FR" dirty="0"/>
              <a:t>	_ Liste 3 moments forts ou tu as ressenti l’état d’esprit désiré!</a:t>
            </a:r>
          </a:p>
          <a:p>
            <a:r>
              <a:rPr lang="fr-FR" dirty="0"/>
              <a:t>4 MON GESTE</a:t>
            </a:r>
          </a:p>
          <a:p>
            <a:r>
              <a:rPr lang="fr-FR" dirty="0"/>
              <a:t>	_ Je choisis un geste associé à une émotion que je pourrais facilement activer en compétition</a:t>
            </a:r>
          </a:p>
          <a:p>
            <a:r>
              <a:rPr lang="fr-FR" dirty="0"/>
              <a:t>5 MON MOT PUISSANT</a:t>
            </a:r>
          </a:p>
          <a:p>
            <a:r>
              <a:rPr lang="fr-FR" dirty="0"/>
              <a:t>	_ Je choisis un mot associé à une émotion que je pourrais facilement activer en compétition</a:t>
            </a:r>
          </a:p>
          <a:p>
            <a:r>
              <a:rPr lang="fr-FR" dirty="0"/>
              <a:t>6 REVIVRE L’EMOTION</a:t>
            </a:r>
          </a:p>
          <a:p>
            <a:r>
              <a:rPr lang="fr-FR" dirty="0"/>
              <a:t>	_ je repasse chaque moment en mémoire, je revis l’émotion et j’active mon mot et mon geste pour ancrer l’état d’esprit à l’intérieur de moi</a:t>
            </a:r>
          </a:p>
          <a:p>
            <a:r>
              <a:rPr lang="fr-FR" dirty="0"/>
              <a:t>7 VISUALISER LE FUTUR</a:t>
            </a:r>
          </a:p>
          <a:p>
            <a:r>
              <a:rPr lang="fr-FR" dirty="0"/>
              <a:t>	_ Je visualise le futur, j’imagine aussi les difficultés, je me visualise dans l’action. Je constate mon niveau d’énergie et ma détermination.</a:t>
            </a:r>
          </a:p>
          <a:p>
            <a:endParaRPr lang="fr-FR" dirty="0"/>
          </a:p>
          <a:p>
            <a:endParaRPr lang="fr-FR" dirty="0"/>
          </a:p>
          <a:p>
            <a:endParaRPr lang="fr-FR" dirty="0"/>
          </a:p>
        </p:txBody>
      </p:sp>
      <p:sp>
        <p:nvSpPr>
          <p:cNvPr id="4" name="Rectangle 3">
            <a:extLst>
              <a:ext uri="{FF2B5EF4-FFF2-40B4-BE49-F238E27FC236}">
                <a16:creationId xmlns="" xmlns:a16="http://schemas.microsoft.com/office/drawing/2014/main" id="{6406D275-082A-081B-F5EF-5F258A09063E}"/>
              </a:ext>
            </a:extLst>
          </p:cNvPr>
          <p:cNvSpPr/>
          <p:nvPr/>
        </p:nvSpPr>
        <p:spPr>
          <a:xfrm>
            <a:off x="1355271" y="1696071"/>
            <a:ext cx="2922815" cy="1732929"/>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t>DISTRACTIONS POSSIBLES</a:t>
            </a:r>
          </a:p>
          <a:p>
            <a:pPr algn="ctr"/>
            <a:r>
              <a:rPr lang="fr-FR" dirty="0"/>
              <a:t>_</a:t>
            </a:r>
          </a:p>
          <a:p>
            <a:pPr algn="ctr"/>
            <a:r>
              <a:rPr lang="fr-FR" dirty="0"/>
              <a:t>_</a:t>
            </a:r>
          </a:p>
          <a:p>
            <a:pPr algn="ctr"/>
            <a:r>
              <a:rPr lang="fr-FR" dirty="0"/>
              <a:t>_</a:t>
            </a:r>
          </a:p>
          <a:p>
            <a:pPr algn="ctr"/>
            <a:r>
              <a:rPr lang="fr-FR" dirty="0"/>
              <a:t>_</a:t>
            </a:r>
          </a:p>
        </p:txBody>
      </p:sp>
      <p:sp>
        <p:nvSpPr>
          <p:cNvPr id="6" name="Rectangle 5">
            <a:extLst>
              <a:ext uri="{FF2B5EF4-FFF2-40B4-BE49-F238E27FC236}">
                <a16:creationId xmlns="" xmlns:a16="http://schemas.microsoft.com/office/drawing/2014/main" id="{68F6FF1B-EBDB-1C41-CA9C-8A183FE253C8}"/>
              </a:ext>
            </a:extLst>
          </p:cNvPr>
          <p:cNvSpPr/>
          <p:nvPr/>
        </p:nvSpPr>
        <p:spPr>
          <a:xfrm>
            <a:off x="7200901" y="1696073"/>
            <a:ext cx="2922815" cy="173292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t>DISTRACTIONS POSSIBLES</a:t>
            </a:r>
          </a:p>
          <a:p>
            <a:pPr algn="ctr"/>
            <a:r>
              <a:rPr lang="fr-FR" dirty="0"/>
              <a:t>_</a:t>
            </a:r>
          </a:p>
          <a:p>
            <a:pPr algn="ctr"/>
            <a:r>
              <a:rPr lang="fr-FR" dirty="0"/>
              <a:t>_</a:t>
            </a:r>
          </a:p>
          <a:p>
            <a:pPr algn="ctr"/>
            <a:r>
              <a:rPr lang="fr-FR" dirty="0"/>
              <a:t>_</a:t>
            </a:r>
          </a:p>
          <a:p>
            <a:pPr algn="ctr"/>
            <a:r>
              <a:rPr lang="fr-FR" dirty="0"/>
              <a:t>_</a:t>
            </a:r>
          </a:p>
        </p:txBody>
      </p:sp>
      <p:sp>
        <p:nvSpPr>
          <p:cNvPr id="15" name="Rectangle 14">
            <a:extLst>
              <a:ext uri="{FF2B5EF4-FFF2-40B4-BE49-F238E27FC236}">
                <a16:creationId xmlns="" xmlns:a16="http://schemas.microsoft.com/office/drawing/2014/main" id="{35A202D1-3D64-0B3D-1E02-652E214D2CEC}"/>
              </a:ext>
            </a:extLst>
          </p:cNvPr>
          <p:cNvSpPr/>
          <p:nvPr/>
        </p:nvSpPr>
        <p:spPr>
          <a:xfrm>
            <a:off x="4278086" y="1696073"/>
            <a:ext cx="2922815" cy="173292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t>MA MISSION :</a:t>
            </a:r>
          </a:p>
          <a:p>
            <a:pPr algn="ctr"/>
            <a:r>
              <a:rPr lang="fr-FR" dirty="0"/>
              <a:t>Description…</a:t>
            </a:r>
          </a:p>
          <a:p>
            <a:pPr algn="ctr"/>
            <a:r>
              <a:rPr lang="fr-FR" dirty="0"/>
              <a:t>_</a:t>
            </a:r>
          </a:p>
          <a:p>
            <a:pPr algn="ctr"/>
            <a:r>
              <a:rPr lang="fr-FR" dirty="0"/>
              <a:t>_</a:t>
            </a:r>
          </a:p>
          <a:p>
            <a:pPr algn="ctr"/>
            <a:r>
              <a:rPr lang="fr-FR" dirty="0"/>
              <a:t>_</a:t>
            </a:r>
          </a:p>
        </p:txBody>
      </p:sp>
    </p:spTree>
    <p:extLst>
      <p:ext uri="{BB962C8B-B14F-4D97-AF65-F5344CB8AC3E}">
        <p14:creationId xmlns="" xmlns:p14="http://schemas.microsoft.com/office/powerpoint/2010/main" val="1210535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 xmlns:a16="http://schemas.microsoft.com/office/drawing/2014/main" id="{B0E14A63-EEF4-CC4D-EC15-28BFD86E8D52}"/>
              </a:ext>
            </a:extLst>
          </p:cNvPr>
          <p:cNvSpPr>
            <a:spLocks noGrp="1"/>
          </p:cNvSpPr>
          <p:nvPr>
            <p:ph type="subTitle" idx="1"/>
          </p:nvPr>
        </p:nvSpPr>
        <p:spPr>
          <a:xfrm>
            <a:off x="0" y="1"/>
            <a:ext cx="12192000" cy="738130"/>
          </a:xfrm>
          <a:solidFill>
            <a:schemeClr val="accent1"/>
          </a:solidFill>
        </p:spPr>
        <p:txBody>
          <a:bodyPr>
            <a:normAutofit/>
          </a:bodyPr>
          <a:lstStyle/>
          <a:p>
            <a:r>
              <a:rPr lang="fr-FR" sz="4400" dirty="0">
                <a:solidFill>
                  <a:srgbClr val="FFFF00"/>
                </a:solidFill>
              </a:rPr>
              <a:t>LA PREPARATION A LA COMPETITION </a:t>
            </a:r>
          </a:p>
        </p:txBody>
      </p:sp>
      <p:sp>
        <p:nvSpPr>
          <p:cNvPr id="4" name="ZoneTexte 3">
            <a:extLst>
              <a:ext uri="{FF2B5EF4-FFF2-40B4-BE49-F238E27FC236}">
                <a16:creationId xmlns="" xmlns:a16="http://schemas.microsoft.com/office/drawing/2014/main" id="{99DF1E0B-2A1D-7C8C-4753-7E2DFFAA9B82}"/>
              </a:ext>
            </a:extLst>
          </p:cNvPr>
          <p:cNvSpPr txBox="1"/>
          <p:nvPr/>
        </p:nvSpPr>
        <p:spPr>
          <a:xfrm>
            <a:off x="838199" y="1382286"/>
            <a:ext cx="10678885" cy="4401205"/>
          </a:xfrm>
          <a:prstGeom prst="rect">
            <a:avLst/>
          </a:prstGeom>
          <a:noFill/>
        </p:spPr>
        <p:txBody>
          <a:bodyPr wrap="square">
            <a:spAutoFit/>
          </a:bodyPr>
          <a:lstStyle/>
          <a:p>
            <a:r>
              <a:rPr lang="fr-FR" sz="2000" dirty="0">
                <a:ln>
                  <a:noFill/>
                </a:ln>
                <a:solidFill>
                  <a:srgbClr val="000000"/>
                </a:solidFill>
                <a:effectLst/>
                <a:latin typeface="Square 721 BT"/>
                <a:ea typeface="Helvetica Neue"/>
                <a:cs typeface="Helvetica Neue"/>
              </a:rPr>
              <a:t>LEVIER N°1 :</a:t>
            </a:r>
            <a:r>
              <a:rPr lang="fr-FR" sz="2000" dirty="0">
                <a:ln>
                  <a:noFill/>
                </a:ln>
                <a:solidFill>
                  <a:srgbClr val="EE220C"/>
                </a:solidFill>
                <a:effectLst/>
                <a:latin typeface="Square 721 BT"/>
                <a:ea typeface="Helvetica Neue"/>
                <a:cs typeface="Helvetica Neue"/>
              </a:rPr>
              <a:t> MON (MES) OBJECTIF(S)</a:t>
            </a:r>
            <a:endParaRPr lang="fr-FR" sz="2000" dirty="0">
              <a:ln>
                <a:noFill/>
              </a:ln>
              <a:solidFill>
                <a:srgbClr val="000000"/>
              </a:solidFill>
              <a:effectLst/>
              <a:latin typeface="Helvetica Neue"/>
              <a:ea typeface="Helvetica Neue"/>
              <a:cs typeface="Helvetica Neue"/>
            </a:endParaRPr>
          </a:p>
          <a:p>
            <a:r>
              <a:rPr lang="fr-FR" sz="2000" dirty="0">
                <a:ln>
                  <a:noFill/>
                </a:ln>
                <a:solidFill>
                  <a:srgbClr val="000000"/>
                </a:solidFill>
                <a:effectLst/>
                <a:latin typeface="Bitter-Regular"/>
                <a:ea typeface="Bitter-Regular"/>
                <a:cs typeface="Bitter-Regular"/>
              </a:rPr>
              <a:t> </a:t>
            </a:r>
            <a:endParaRPr lang="fr-FR" sz="2000" dirty="0">
              <a:ln>
                <a:noFill/>
              </a:ln>
              <a:solidFill>
                <a:srgbClr val="000000"/>
              </a:solidFill>
              <a:effectLst/>
              <a:latin typeface="Helvetica Neue"/>
              <a:ea typeface="Helvetica Neue"/>
              <a:cs typeface="Helvetica Neue"/>
            </a:endParaRPr>
          </a:p>
          <a:p>
            <a:r>
              <a:rPr lang="fr-FR" sz="2000" dirty="0">
                <a:ln>
                  <a:noFill/>
                </a:ln>
                <a:solidFill>
                  <a:srgbClr val="000000"/>
                </a:solidFill>
                <a:effectLst/>
                <a:latin typeface="Bitter-Bold"/>
                <a:ea typeface="Helvetica Neue"/>
                <a:cs typeface="Helvetica Neue"/>
              </a:rPr>
              <a:t>Quel est ton objectif pour t</a:t>
            </a:r>
            <a:r>
              <a:rPr lang="fr-FR" sz="2000" dirty="0">
                <a:solidFill>
                  <a:srgbClr val="000000"/>
                </a:solidFill>
                <a:latin typeface="Bitter-Bold"/>
                <a:ea typeface="Helvetica Neue"/>
                <a:cs typeface="Helvetica Neue"/>
              </a:rPr>
              <a:t>a prochaine compet (saison)</a:t>
            </a:r>
            <a:r>
              <a:rPr lang="fr-FR" sz="2000" dirty="0">
                <a:ln>
                  <a:noFill/>
                </a:ln>
                <a:solidFill>
                  <a:srgbClr val="000000"/>
                </a:solidFill>
                <a:effectLst/>
                <a:latin typeface="Bitter-Bold"/>
                <a:ea typeface="Helvetica Neue"/>
                <a:cs typeface="Helvetica Neue"/>
              </a:rPr>
              <a:t>?</a:t>
            </a:r>
            <a:r>
              <a:rPr lang="fr-FR" sz="2000" dirty="0">
                <a:ln>
                  <a:noFill/>
                </a:ln>
                <a:solidFill>
                  <a:srgbClr val="000000"/>
                </a:solidFill>
                <a:effectLst/>
                <a:latin typeface="Bitter-Bold"/>
                <a:ea typeface="Bitter-Bold"/>
                <a:cs typeface="Bitter-Bold"/>
              </a:rPr>
              <a:t/>
            </a:r>
            <a:br>
              <a:rPr lang="fr-FR" sz="2000" dirty="0">
                <a:ln>
                  <a:noFill/>
                </a:ln>
                <a:solidFill>
                  <a:srgbClr val="000000"/>
                </a:solidFill>
                <a:effectLst/>
                <a:latin typeface="Bitter-Bold"/>
                <a:ea typeface="Bitter-Bold"/>
                <a:cs typeface="Bitter-Bold"/>
              </a:rPr>
            </a:br>
            <a:endParaRPr lang="fr-FR" sz="2000" dirty="0">
              <a:ln>
                <a:noFill/>
              </a:ln>
              <a:solidFill>
                <a:srgbClr val="000000"/>
              </a:solidFill>
              <a:effectLst/>
              <a:latin typeface="Helvetica Neue"/>
              <a:ea typeface="Helvetica Neue"/>
              <a:cs typeface="Helvetica Neue"/>
            </a:endParaRPr>
          </a:p>
          <a:p>
            <a:r>
              <a:rPr lang="fr-FR" sz="2000" dirty="0">
                <a:ln>
                  <a:noFill/>
                </a:ln>
                <a:solidFill>
                  <a:srgbClr val="000000"/>
                </a:solidFill>
                <a:effectLst/>
                <a:latin typeface="Bitter-Regular"/>
                <a:ea typeface="Helvetica Neue"/>
                <a:cs typeface="Helvetica Neue"/>
              </a:rPr>
              <a:t>Attention à ne pas confondre ton « BUT » et ton « OBJECTIF » :</a:t>
            </a:r>
            <a:r>
              <a:rPr lang="fr-FR" sz="2000" dirty="0">
                <a:ln>
                  <a:noFill/>
                </a:ln>
                <a:solidFill>
                  <a:srgbClr val="000000"/>
                </a:solidFill>
                <a:effectLst/>
                <a:latin typeface="Bitter-Regular"/>
                <a:ea typeface="Bitter-Regular"/>
                <a:cs typeface="Bitter-Regular"/>
              </a:rPr>
              <a:t/>
            </a:r>
            <a:br>
              <a:rPr lang="fr-FR" sz="2000" dirty="0">
                <a:ln>
                  <a:noFill/>
                </a:ln>
                <a:solidFill>
                  <a:srgbClr val="000000"/>
                </a:solidFill>
                <a:effectLst/>
                <a:latin typeface="Bitter-Regular"/>
                <a:ea typeface="Bitter-Regular"/>
                <a:cs typeface="Bitter-Regular"/>
              </a:rPr>
            </a:br>
            <a:endParaRPr lang="fr-FR" sz="2000" dirty="0">
              <a:ln>
                <a:noFill/>
              </a:ln>
              <a:solidFill>
                <a:srgbClr val="000000"/>
              </a:solidFill>
              <a:effectLst/>
              <a:latin typeface="Helvetica Neue"/>
              <a:ea typeface="Helvetica Neue"/>
              <a:cs typeface="Helvetica Neue"/>
            </a:endParaRPr>
          </a:p>
          <a:p>
            <a:pPr marL="1143000" lvl="2" indent="-228600" fontAlgn="base">
              <a:buFont typeface="Arial" panose="020B0604020202020204" pitchFamily="34" charset="0"/>
              <a:buChar char="•"/>
            </a:pPr>
            <a:r>
              <a:rPr lang="fr-FR" sz="2000" u="none" strike="noStrike" kern="0" spc="0" dirty="0">
                <a:ln>
                  <a:noFill/>
                </a:ln>
                <a:solidFill>
                  <a:srgbClr val="000000"/>
                </a:solidFill>
                <a:effectLst/>
                <a:latin typeface="Bitter-Regular"/>
                <a:ea typeface="Helvetica Neue"/>
                <a:cs typeface="Helvetica Neue"/>
              </a:rPr>
              <a:t>Ton but : « </a:t>
            </a:r>
            <a:r>
              <a:rPr lang="fr-FR" sz="2000" i="1" u="none" strike="noStrike" kern="0" spc="0" dirty="0">
                <a:ln>
                  <a:noFill/>
                </a:ln>
                <a:solidFill>
                  <a:srgbClr val="000000"/>
                </a:solidFill>
                <a:effectLst/>
                <a:latin typeface="Bitter-Regular"/>
                <a:ea typeface="Helvetica Neue"/>
                <a:cs typeface="Helvetica Neue"/>
              </a:rPr>
              <a:t>gagner </a:t>
            </a:r>
            <a:r>
              <a:rPr lang="fr-FR" sz="2000" i="1" kern="0" dirty="0">
                <a:solidFill>
                  <a:srgbClr val="000000"/>
                </a:solidFill>
                <a:latin typeface="Bitter-Regular"/>
                <a:ea typeface="Helvetica Neue"/>
                <a:cs typeface="Helvetica Neue"/>
              </a:rPr>
              <a:t>ta prochaine compet</a:t>
            </a:r>
            <a:r>
              <a:rPr lang="fr-FR" sz="2000" u="none" strike="noStrike" kern="0" spc="0" dirty="0">
                <a:ln>
                  <a:noFill/>
                </a:ln>
                <a:solidFill>
                  <a:srgbClr val="000000"/>
                </a:solidFill>
                <a:effectLst/>
                <a:latin typeface="Bitter-Regular"/>
                <a:ea typeface="Helvetica Neue"/>
                <a:cs typeface="Helvetica Neue"/>
              </a:rPr>
              <a:t>» n’est pas un objectif. </a:t>
            </a:r>
            <a:r>
              <a:rPr lang="fr-FR" sz="2000" u="none" strike="noStrike" kern="0" spc="0" dirty="0">
                <a:ln>
                  <a:noFill/>
                </a:ln>
                <a:solidFill>
                  <a:srgbClr val="000000"/>
                </a:solidFill>
                <a:effectLst/>
                <a:latin typeface="Bitter-Regular"/>
                <a:ea typeface="Bitter-Regular"/>
                <a:cs typeface="Bitter-Regular"/>
              </a:rPr>
              <a:t/>
            </a:r>
            <a:br>
              <a:rPr lang="fr-FR" sz="2000" u="none" strike="noStrike" kern="0" spc="0" dirty="0">
                <a:ln>
                  <a:noFill/>
                </a:ln>
                <a:solidFill>
                  <a:srgbClr val="000000"/>
                </a:solidFill>
                <a:effectLst/>
                <a:latin typeface="Bitter-Regular"/>
                <a:ea typeface="Bitter-Regular"/>
                <a:cs typeface="Bitter-Regular"/>
              </a:rPr>
            </a:br>
            <a:r>
              <a:rPr lang="fr-FR" sz="2000" u="none" strike="noStrike" kern="0" spc="0" dirty="0">
                <a:ln>
                  <a:noFill/>
                </a:ln>
                <a:solidFill>
                  <a:srgbClr val="000000"/>
                </a:solidFill>
                <a:effectLst/>
                <a:latin typeface="Bitter-Regular"/>
                <a:ea typeface="Helvetica Neue"/>
                <a:cs typeface="Helvetica Neue"/>
              </a:rPr>
              <a:t>Il ne dépend pas que de toi et ton adversaire a probablement le même… </a:t>
            </a:r>
            <a:br>
              <a:rPr lang="fr-FR" sz="2000" u="none" strike="noStrike" kern="0" spc="0" dirty="0">
                <a:ln>
                  <a:noFill/>
                </a:ln>
                <a:solidFill>
                  <a:srgbClr val="000000"/>
                </a:solidFill>
                <a:effectLst/>
                <a:latin typeface="Bitter-Regular"/>
                <a:ea typeface="Helvetica Neue"/>
                <a:cs typeface="Helvetica Neue"/>
              </a:rPr>
            </a:br>
            <a:endParaRPr lang="fr-FR" sz="2000" u="none" strike="noStrike" kern="0" spc="0" dirty="0">
              <a:ln>
                <a:noFill/>
              </a:ln>
              <a:solidFill>
                <a:srgbClr val="000000"/>
              </a:solidFill>
              <a:effectLst/>
              <a:latin typeface="Helvetica Neue"/>
              <a:ea typeface="Helvetica Neue"/>
              <a:cs typeface="Helvetica Neue"/>
            </a:endParaRPr>
          </a:p>
          <a:p>
            <a:pPr marL="1143000" lvl="2" indent="-228600" fontAlgn="base">
              <a:buFont typeface="Arial" panose="020B0604020202020204" pitchFamily="34" charset="0"/>
              <a:buChar char="•"/>
            </a:pPr>
            <a:r>
              <a:rPr lang="fr-FR" sz="2000" u="none" strike="noStrike" kern="0" spc="0" dirty="0">
                <a:ln>
                  <a:noFill/>
                </a:ln>
                <a:solidFill>
                  <a:srgbClr val="000000"/>
                </a:solidFill>
                <a:effectLst/>
                <a:latin typeface="Bitter-Regular"/>
                <a:ea typeface="Helvetica Neue"/>
                <a:cs typeface="Helvetica Neue"/>
              </a:rPr>
              <a:t>Ton objectif doit être personnel, simple, positif, évaluable, déconnecté du résultat et sous ton contrôle, par exemple : « </a:t>
            </a:r>
            <a:r>
              <a:rPr lang="fr-FR" sz="2000" i="1" u="none" strike="noStrike" kern="0" spc="0" dirty="0">
                <a:ln>
                  <a:noFill/>
                </a:ln>
                <a:solidFill>
                  <a:srgbClr val="000000"/>
                </a:solidFill>
                <a:effectLst/>
                <a:latin typeface="Bitter-Regular"/>
                <a:ea typeface="Helvetica Neue"/>
                <a:cs typeface="Helvetica Neue"/>
              </a:rPr>
              <a:t>je vais me concentrer sur mon engagement d’épaule au départ. Je vais sortir bord de ligne après les virages</a:t>
            </a:r>
            <a:r>
              <a:rPr lang="fr-FR" sz="2000" u="none" strike="noStrike" kern="0" spc="0" dirty="0">
                <a:ln>
                  <a:noFill/>
                </a:ln>
                <a:solidFill>
                  <a:srgbClr val="000000"/>
                </a:solidFill>
                <a:effectLst/>
                <a:latin typeface="Bitter-Regular"/>
                <a:ea typeface="Helvetica Neue"/>
                <a:cs typeface="Helvetica Neue"/>
              </a:rPr>
              <a:t> ».</a:t>
            </a:r>
            <a:endParaRPr lang="fr-FR" sz="2000" u="none" strike="noStrike" kern="0" spc="0" dirty="0">
              <a:ln>
                <a:noFill/>
              </a:ln>
              <a:solidFill>
                <a:srgbClr val="000000"/>
              </a:solidFill>
              <a:effectLst/>
              <a:latin typeface="Helvetica Neue"/>
              <a:ea typeface="Helvetica Neue"/>
              <a:cs typeface="Helvetica Neue"/>
            </a:endParaRPr>
          </a:p>
          <a:p>
            <a:r>
              <a:rPr lang="fr-FR" sz="2000" dirty="0">
                <a:ln>
                  <a:noFill/>
                </a:ln>
                <a:solidFill>
                  <a:srgbClr val="000000"/>
                </a:solidFill>
                <a:effectLst/>
                <a:latin typeface="Bitter-Regular"/>
                <a:ea typeface="Bitter-Regular"/>
                <a:cs typeface="Bitter-Regular"/>
              </a:rPr>
              <a:t> </a:t>
            </a:r>
            <a:endParaRPr lang="fr-FR" sz="2000" dirty="0">
              <a:ln>
                <a:noFill/>
              </a:ln>
              <a:solidFill>
                <a:srgbClr val="000000"/>
              </a:solidFill>
              <a:effectLst/>
              <a:latin typeface="Helvetica Neue"/>
              <a:ea typeface="Helvetica Neue"/>
              <a:cs typeface="Helvetica Neue"/>
            </a:endParaRPr>
          </a:p>
          <a:p>
            <a:pPr marL="1143000" lvl="2" indent="-228600" fontAlgn="base">
              <a:buFont typeface="Arial" panose="020B0604020202020204" pitchFamily="34" charset="0"/>
              <a:buChar char="•"/>
            </a:pPr>
            <a:r>
              <a:rPr lang="fr-FR" sz="2000" u="none" strike="noStrike" kern="0" spc="0" dirty="0">
                <a:ln>
                  <a:noFill/>
                </a:ln>
                <a:solidFill>
                  <a:srgbClr val="000000"/>
                </a:solidFill>
                <a:effectLst/>
                <a:latin typeface="Bitter-Regular"/>
                <a:ea typeface="Helvetica Neue"/>
                <a:cs typeface="Helvetica Neue"/>
              </a:rPr>
              <a:t>Rédige ton objectif : </a:t>
            </a:r>
            <a:r>
              <a:rPr lang="fr-FR" sz="2000" u="none" strike="noStrike" kern="0" spc="0" dirty="0">
                <a:ln>
                  <a:noFill/>
                </a:ln>
                <a:solidFill>
                  <a:srgbClr val="000000"/>
                </a:solidFill>
                <a:effectLst/>
                <a:latin typeface="Bitter-Bold"/>
                <a:ea typeface="Helvetica Neue"/>
                <a:cs typeface="Helvetica Neue"/>
              </a:rPr>
              <a:t>Mon objectif est…</a:t>
            </a:r>
            <a:endParaRPr lang="fr-FR" sz="2000" u="none" strike="noStrike" kern="0" spc="0" dirty="0">
              <a:ln>
                <a:noFill/>
              </a:ln>
              <a:solidFill>
                <a:srgbClr val="000000"/>
              </a:solidFill>
              <a:effectLst/>
              <a:latin typeface="Helvetica Neue"/>
              <a:ea typeface="Helvetica Neue"/>
              <a:cs typeface="Helvetica Neue"/>
            </a:endParaRPr>
          </a:p>
        </p:txBody>
      </p:sp>
    </p:spTree>
    <p:extLst>
      <p:ext uri="{BB962C8B-B14F-4D97-AF65-F5344CB8AC3E}">
        <p14:creationId xmlns="" xmlns:p14="http://schemas.microsoft.com/office/powerpoint/2010/main" val="1552944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 xmlns:a16="http://schemas.microsoft.com/office/drawing/2014/main" id="{B0E14A63-EEF4-CC4D-EC15-28BFD86E8D52}"/>
              </a:ext>
            </a:extLst>
          </p:cNvPr>
          <p:cNvSpPr>
            <a:spLocks noGrp="1"/>
          </p:cNvSpPr>
          <p:nvPr>
            <p:ph type="subTitle" idx="1"/>
          </p:nvPr>
        </p:nvSpPr>
        <p:spPr>
          <a:xfrm>
            <a:off x="0" y="1"/>
            <a:ext cx="12192000" cy="738130"/>
          </a:xfrm>
          <a:solidFill>
            <a:schemeClr val="accent1"/>
          </a:solidFill>
        </p:spPr>
        <p:txBody>
          <a:bodyPr>
            <a:normAutofit/>
          </a:bodyPr>
          <a:lstStyle/>
          <a:p>
            <a:r>
              <a:rPr lang="fr-FR" sz="4400" dirty="0">
                <a:solidFill>
                  <a:srgbClr val="FFFF00"/>
                </a:solidFill>
              </a:rPr>
              <a:t>LA PREPARATION A LA COMPETITION </a:t>
            </a:r>
          </a:p>
        </p:txBody>
      </p:sp>
      <p:sp>
        <p:nvSpPr>
          <p:cNvPr id="4" name="ZoneTexte 3">
            <a:extLst>
              <a:ext uri="{FF2B5EF4-FFF2-40B4-BE49-F238E27FC236}">
                <a16:creationId xmlns="" xmlns:a16="http://schemas.microsoft.com/office/drawing/2014/main" id="{99DF1E0B-2A1D-7C8C-4753-7E2DFFAA9B82}"/>
              </a:ext>
            </a:extLst>
          </p:cNvPr>
          <p:cNvSpPr txBox="1"/>
          <p:nvPr/>
        </p:nvSpPr>
        <p:spPr>
          <a:xfrm>
            <a:off x="838199" y="1382286"/>
            <a:ext cx="10678885" cy="4708981"/>
          </a:xfrm>
          <a:prstGeom prst="rect">
            <a:avLst/>
          </a:prstGeom>
          <a:noFill/>
        </p:spPr>
        <p:txBody>
          <a:bodyPr wrap="square">
            <a:spAutoFit/>
          </a:bodyPr>
          <a:lstStyle/>
          <a:p>
            <a:r>
              <a:rPr lang="fr-FR" sz="2000" dirty="0">
                <a:ln>
                  <a:noFill/>
                </a:ln>
                <a:solidFill>
                  <a:srgbClr val="000000"/>
                </a:solidFill>
                <a:effectLst/>
                <a:latin typeface="Square 721 BT"/>
                <a:ea typeface="Helvetica Neue"/>
                <a:cs typeface="Helvetica Neue"/>
              </a:rPr>
              <a:t>LEVIER N°2 :</a:t>
            </a:r>
            <a:r>
              <a:rPr lang="fr-FR" sz="2000" dirty="0">
                <a:ln>
                  <a:noFill/>
                </a:ln>
                <a:solidFill>
                  <a:srgbClr val="EE220C"/>
                </a:solidFill>
                <a:effectLst/>
                <a:latin typeface="Square 721 BT"/>
                <a:ea typeface="Helvetica Neue"/>
                <a:cs typeface="Helvetica Neue"/>
              </a:rPr>
              <a:t> MON ENGAGEMENT « POINTS CLÉS »</a:t>
            </a:r>
            <a:endParaRPr lang="fr-FR" sz="2000" dirty="0">
              <a:ln>
                <a:noFill/>
              </a:ln>
              <a:solidFill>
                <a:srgbClr val="000000"/>
              </a:solidFill>
              <a:effectLst/>
              <a:latin typeface="Helvetica Neue"/>
              <a:ea typeface="Helvetica Neue"/>
              <a:cs typeface="Helvetica Neue"/>
            </a:endParaRPr>
          </a:p>
          <a:p>
            <a:r>
              <a:rPr lang="fr-FR" sz="2000" dirty="0">
                <a:ln>
                  <a:noFill/>
                </a:ln>
                <a:solidFill>
                  <a:srgbClr val="000000"/>
                </a:solidFill>
                <a:effectLst/>
                <a:latin typeface="Bitter-Regular"/>
                <a:ea typeface="Bitter-Regular"/>
                <a:cs typeface="Bitter-Regular"/>
              </a:rPr>
              <a:t> </a:t>
            </a:r>
            <a:endParaRPr lang="fr-FR" sz="2000" dirty="0">
              <a:ln>
                <a:noFill/>
              </a:ln>
              <a:solidFill>
                <a:srgbClr val="000000"/>
              </a:solidFill>
              <a:effectLst/>
              <a:latin typeface="Helvetica Neue"/>
              <a:ea typeface="Helvetica Neue"/>
              <a:cs typeface="Helvetica Neue"/>
            </a:endParaRPr>
          </a:p>
          <a:p>
            <a:r>
              <a:rPr lang="fr-FR" sz="2000" dirty="0">
                <a:ln>
                  <a:noFill/>
                </a:ln>
                <a:solidFill>
                  <a:srgbClr val="000000"/>
                </a:solidFill>
                <a:effectLst/>
                <a:latin typeface="Bitter-Bold"/>
                <a:ea typeface="Helvetica Neue"/>
                <a:cs typeface="Helvetica Neue"/>
              </a:rPr>
              <a:t>Quel point fort vas-tu mettre en </a:t>
            </a:r>
            <a:r>
              <a:rPr lang="fr-FR" sz="2000" dirty="0" err="1">
                <a:ln>
                  <a:noFill/>
                </a:ln>
                <a:solidFill>
                  <a:srgbClr val="000000"/>
                </a:solidFill>
                <a:effectLst/>
                <a:latin typeface="Bitter-Bold"/>
                <a:ea typeface="Helvetica Neue"/>
                <a:cs typeface="Helvetica Neue"/>
              </a:rPr>
              <a:t>oeuvre</a:t>
            </a:r>
            <a:r>
              <a:rPr lang="fr-FR" sz="2000" dirty="0">
                <a:ln>
                  <a:noFill/>
                </a:ln>
                <a:solidFill>
                  <a:srgbClr val="000000"/>
                </a:solidFill>
                <a:effectLst/>
                <a:latin typeface="Bitter-Bold"/>
                <a:ea typeface="Helvetica Neue"/>
                <a:cs typeface="Helvetica Neue"/>
              </a:rPr>
              <a:t> dans les moments clés de ta compet ?</a:t>
            </a:r>
            <a:r>
              <a:rPr lang="fr-FR" sz="2000" dirty="0">
                <a:ln>
                  <a:noFill/>
                </a:ln>
                <a:solidFill>
                  <a:srgbClr val="000000"/>
                </a:solidFill>
                <a:effectLst/>
                <a:latin typeface="Bitter-Bold"/>
                <a:ea typeface="Bitter-Bold"/>
                <a:cs typeface="Bitter-Bold"/>
              </a:rPr>
              <a:t/>
            </a:r>
            <a:br>
              <a:rPr lang="fr-FR" sz="2000" dirty="0">
                <a:ln>
                  <a:noFill/>
                </a:ln>
                <a:solidFill>
                  <a:srgbClr val="000000"/>
                </a:solidFill>
                <a:effectLst/>
                <a:latin typeface="Bitter-Bold"/>
                <a:ea typeface="Bitter-Bold"/>
                <a:cs typeface="Bitter-Bold"/>
              </a:rPr>
            </a:br>
            <a:endParaRPr lang="fr-FR" sz="2000" dirty="0">
              <a:ln>
                <a:noFill/>
              </a:ln>
              <a:solidFill>
                <a:srgbClr val="000000"/>
              </a:solidFill>
              <a:effectLst/>
              <a:latin typeface="Helvetica Neue"/>
              <a:ea typeface="Helvetica Neue"/>
              <a:cs typeface="Helvetica Neue"/>
            </a:endParaRPr>
          </a:p>
          <a:p>
            <a:pPr marL="1143000" lvl="2" indent="-228600" fontAlgn="base">
              <a:buFont typeface="Arial" panose="020B0604020202020204" pitchFamily="34" charset="0"/>
              <a:buChar char="•"/>
            </a:pPr>
            <a:r>
              <a:rPr lang="fr-FR" sz="2000" u="none" strike="noStrike" kern="0" spc="0" dirty="0">
                <a:ln>
                  <a:noFill/>
                </a:ln>
                <a:solidFill>
                  <a:srgbClr val="000000"/>
                </a:solidFill>
                <a:effectLst/>
                <a:latin typeface="Bitter-Regular"/>
                <a:ea typeface="Helvetica Neue"/>
                <a:cs typeface="Helvetica Neue"/>
              </a:rPr>
              <a:t>Dans les moments tendus et/ou décisifs d’une compet, souvent la pression empêche d’être pleinement lucide… Mais ça ne t’affectera pas car tu auras DÉCIDÉ à l’avance comment les aborder !</a:t>
            </a:r>
            <a:endParaRPr lang="fr-FR" sz="2000" u="none" strike="noStrike" kern="0" spc="0" dirty="0">
              <a:ln>
                <a:noFill/>
              </a:ln>
              <a:solidFill>
                <a:srgbClr val="000000"/>
              </a:solidFill>
              <a:effectLst/>
              <a:latin typeface="Helvetica Neue"/>
              <a:ea typeface="Helvetica Neue"/>
              <a:cs typeface="Helvetica Neue"/>
            </a:endParaRPr>
          </a:p>
          <a:p>
            <a:r>
              <a:rPr lang="fr-FR" sz="2000" dirty="0">
                <a:ln>
                  <a:noFill/>
                </a:ln>
                <a:solidFill>
                  <a:srgbClr val="000000"/>
                </a:solidFill>
                <a:effectLst/>
                <a:latin typeface="Bitter-Regular"/>
                <a:ea typeface="Bitter-Regular"/>
                <a:cs typeface="Bitter-Regular"/>
              </a:rPr>
              <a:t> </a:t>
            </a:r>
            <a:endParaRPr lang="fr-FR" sz="2000" dirty="0">
              <a:ln>
                <a:noFill/>
              </a:ln>
              <a:solidFill>
                <a:srgbClr val="000000"/>
              </a:solidFill>
              <a:effectLst/>
              <a:latin typeface="Helvetica Neue"/>
              <a:ea typeface="Helvetica Neue"/>
              <a:cs typeface="Helvetica Neue"/>
            </a:endParaRPr>
          </a:p>
          <a:p>
            <a:pPr marL="1143000" lvl="2" indent="-228600" fontAlgn="base">
              <a:buFont typeface="Arial" panose="020B0604020202020204" pitchFamily="34" charset="0"/>
              <a:buChar char="•"/>
            </a:pPr>
            <a:r>
              <a:rPr lang="fr-FR" sz="2000" u="none" strike="noStrike" kern="0" spc="0" dirty="0">
                <a:ln>
                  <a:noFill/>
                </a:ln>
                <a:solidFill>
                  <a:srgbClr val="000000"/>
                </a:solidFill>
                <a:effectLst/>
                <a:latin typeface="Bitter-Regular"/>
                <a:ea typeface="Helvetica Neue"/>
                <a:cs typeface="Helvetica Neue"/>
              </a:rPr>
              <a:t>Je te conseille de rédiger le(s) point(s) fort(s) que tu t’engages à utiliser dans les moments décisifs de ton prochain match. (Je m’engage à garder la tête haute et être fier de moi avant chaque départ, je m’engage à tenter les principaux sauts au 3</a:t>
            </a:r>
            <a:r>
              <a:rPr lang="fr-FR" sz="2000" u="none" strike="noStrike" kern="0" spc="0" baseline="30000" dirty="0">
                <a:ln>
                  <a:noFill/>
                </a:ln>
                <a:solidFill>
                  <a:srgbClr val="000000"/>
                </a:solidFill>
                <a:effectLst/>
                <a:latin typeface="Bitter-Regular"/>
                <a:ea typeface="Helvetica Neue"/>
                <a:cs typeface="Helvetica Neue"/>
              </a:rPr>
              <a:t>e</a:t>
            </a:r>
            <a:r>
              <a:rPr lang="fr-FR" sz="2000" u="none" strike="noStrike" kern="0" spc="0" dirty="0">
                <a:ln>
                  <a:noFill/>
                </a:ln>
                <a:solidFill>
                  <a:srgbClr val="000000"/>
                </a:solidFill>
                <a:effectLst/>
                <a:latin typeface="Bitter-Regular"/>
                <a:ea typeface="Helvetica Neue"/>
                <a:cs typeface="Helvetica Neue"/>
              </a:rPr>
              <a:t> tour des essais, je m’engage à rouler le plus près possible de mes adversaires en 1</a:t>
            </a:r>
            <a:r>
              <a:rPr lang="fr-FR" sz="2000" u="none" strike="noStrike" kern="0" spc="0" baseline="30000" dirty="0">
                <a:ln>
                  <a:noFill/>
                </a:ln>
                <a:solidFill>
                  <a:srgbClr val="000000"/>
                </a:solidFill>
                <a:effectLst/>
                <a:latin typeface="Bitter-Regular"/>
                <a:ea typeface="Helvetica Neue"/>
                <a:cs typeface="Helvetica Neue"/>
              </a:rPr>
              <a:t>e</a:t>
            </a:r>
            <a:r>
              <a:rPr lang="fr-FR" sz="2000" u="none" strike="noStrike" kern="0" spc="0" dirty="0">
                <a:ln>
                  <a:noFill/>
                </a:ln>
                <a:solidFill>
                  <a:srgbClr val="000000"/>
                </a:solidFill>
                <a:effectLst/>
                <a:latin typeface="Bitter-Regular"/>
                <a:ea typeface="Helvetica Neue"/>
                <a:cs typeface="Helvetica Neue"/>
              </a:rPr>
              <a:t> ligne afin de profiter de chaque espace…)</a:t>
            </a:r>
            <a:endParaRPr lang="fr-FR" sz="2000" u="none" strike="noStrike" kern="0" spc="0" dirty="0">
              <a:ln>
                <a:noFill/>
              </a:ln>
              <a:solidFill>
                <a:srgbClr val="000000"/>
              </a:solidFill>
              <a:effectLst/>
              <a:latin typeface="Helvetica Neue"/>
              <a:ea typeface="Helvetica Neue"/>
              <a:cs typeface="Helvetica Neue"/>
            </a:endParaRPr>
          </a:p>
          <a:p>
            <a:r>
              <a:rPr lang="fr-FR" sz="2000" dirty="0">
                <a:ln>
                  <a:noFill/>
                </a:ln>
                <a:solidFill>
                  <a:srgbClr val="000000"/>
                </a:solidFill>
                <a:effectLst/>
                <a:latin typeface="Bitter-Regular"/>
                <a:ea typeface="Bitter-Regular"/>
                <a:cs typeface="Bitter-Regular"/>
              </a:rPr>
              <a:t> </a:t>
            </a:r>
            <a:endParaRPr lang="fr-FR" sz="2000" dirty="0">
              <a:ln>
                <a:noFill/>
              </a:ln>
              <a:solidFill>
                <a:srgbClr val="000000"/>
              </a:solidFill>
              <a:effectLst/>
              <a:latin typeface="Helvetica Neue"/>
              <a:ea typeface="Helvetica Neue"/>
              <a:cs typeface="Helvetica Neue"/>
            </a:endParaRPr>
          </a:p>
          <a:p>
            <a:pPr marL="1143000" lvl="2" indent="-228600" fontAlgn="base">
              <a:buFont typeface="Arial" panose="020B0604020202020204" pitchFamily="34" charset="0"/>
              <a:buChar char="•"/>
            </a:pPr>
            <a:r>
              <a:rPr lang="fr-FR" sz="2000" u="none" strike="noStrike" kern="0" spc="0" dirty="0">
                <a:ln>
                  <a:noFill/>
                </a:ln>
                <a:solidFill>
                  <a:srgbClr val="000000"/>
                </a:solidFill>
                <a:effectLst/>
                <a:latin typeface="Bitter-Regular"/>
                <a:ea typeface="Helvetica Neue"/>
                <a:cs typeface="Helvetica Neue"/>
              </a:rPr>
              <a:t>Rédige ton engagement : </a:t>
            </a:r>
            <a:r>
              <a:rPr lang="fr-FR" sz="2000" u="none" strike="noStrike" kern="0" spc="0" dirty="0">
                <a:ln>
                  <a:noFill/>
                </a:ln>
                <a:solidFill>
                  <a:srgbClr val="000000"/>
                </a:solidFill>
                <a:effectLst/>
                <a:latin typeface="Bitter-Bold"/>
                <a:ea typeface="Helvetica Neue"/>
                <a:cs typeface="Helvetica Neue"/>
              </a:rPr>
              <a:t>Dans les moments clés, je m’engage à…</a:t>
            </a:r>
            <a:endParaRPr lang="fr-FR" sz="2000" u="none" strike="noStrike" kern="0" spc="0" dirty="0">
              <a:ln>
                <a:noFill/>
              </a:ln>
              <a:solidFill>
                <a:srgbClr val="000000"/>
              </a:solidFill>
              <a:effectLst/>
              <a:latin typeface="Helvetica Neue"/>
              <a:ea typeface="Helvetica Neue"/>
              <a:cs typeface="Helvetica Neue"/>
            </a:endParaRPr>
          </a:p>
        </p:txBody>
      </p:sp>
    </p:spTree>
    <p:extLst>
      <p:ext uri="{BB962C8B-B14F-4D97-AF65-F5344CB8AC3E}">
        <p14:creationId xmlns="" xmlns:p14="http://schemas.microsoft.com/office/powerpoint/2010/main" val="2248408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 xmlns:a16="http://schemas.microsoft.com/office/drawing/2014/main" id="{B0E14A63-EEF4-CC4D-EC15-28BFD86E8D52}"/>
              </a:ext>
            </a:extLst>
          </p:cNvPr>
          <p:cNvSpPr>
            <a:spLocks noGrp="1"/>
          </p:cNvSpPr>
          <p:nvPr>
            <p:ph type="subTitle" idx="1"/>
          </p:nvPr>
        </p:nvSpPr>
        <p:spPr>
          <a:xfrm>
            <a:off x="0" y="1"/>
            <a:ext cx="12192000" cy="738130"/>
          </a:xfrm>
          <a:solidFill>
            <a:schemeClr val="accent1"/>
          </a:solidFill>
        </p:spPr>
        <p:txBody>
          <a:bodyPr>
            <a:normAutofit/>
          </a:bodyPr>
          <a:lstStyle/>
          <a:p>
            <a:r>
              <a:rPr lang="fr-FR" sz="4400" dirty="0">
                <a:solidFill>
                  <a:srgbClr val="FFFF00"/>
                </a:solidFill>
              </a:rPr>
              <a:t>LA PREPARATION A LA COMPETITION </a:t>
            </a:r>
          </a:p>
        </p:txBody>
      </p:sp>
      <p:sp>
        <p:nvSpPr>
          <p:cNvPr id="4" name="ZoneTexte 3">
            <a:extLst>
              <a:ext uri="{FF2B5EF4-FFF2-40B4-BE49-F238E27FC236}">
                <a16:creationId xmlns="" xmlns:a16="http://schemas.microsoft.com/office/drawing/2014/main" id="{99DF1E0B-2A1D-7C8C-4753-7E2DFFAA9B82}"/>
              </a:ext>
            </a:extLst>
          </p:cNvPr>
          <p:cNvSpPr txBox="1"/>
          <p:nvPr/>
        </p:nvSpPr>
        <p:spPr>
          <a:xfrm>
            <a:off x="838199" y="1382286"/>
            <a:ext cx="10678885" cy="4401205"/>
          </a:xfrm>
          <a:prstGeom prst="rect">
            <a:avLst/>
          </a:prstGeom>
          <a:noFill/>
        </p:spPr>
        <p:txBody>
          <a:bodyPr wrap="square">
            <a:spAutoFit/>
          </a:bodyPr>
          <a:lstStyle/>
          <a:p>
            <a:r>
              <a:rPr lang="fr-FR" sz="2000" dirty="0">
                <a:ln>
                  <a:noFill/>
                </a:ln>
                <a:solidFill>
                  <a:srgbClr val="000000"/>
                </a:solidFill>
                <a:effectLst/>
                <a:latin typeface="Square 721 BT"/>
                <a:ea typeface="Helvetica Neue"/>
                <a:cs typeface="Helvetica Neue"/>
              </a:rPr>
              <a:t>LEVIER N°3 :</a:t>
            </a:r>
            <a:r>
              <a:rPr lang="fr-FR" sz="2000" dirty="0">
                <a:ln>
                  <a:noFill/>
                </a:ln>
                <a:solidFill>
                  <a:srgbClr val="EE220C"/>
                </a:solidFill>
                <a:effectLst/>
                <a:latin typeface="Square 721 BT"/>
                <a:ea typeface="Helvetica Neue"/>
                <a:cs typeface="Helvetica Neue"/>
              </a:rPr>
              <a:t> MON ENGAGEMENT « LAISSER AGIR »</a:t>
            </a:r>
            <a:endParaRPr lang="fr-FR" sz="2000" dirty="0">
              <a:ln>
                <a:noFill/>
              </a:ln>
              <a:solidFill>
                <a:srgbClr val="000000"/>
              </a:solidFill>
              <a:effectLst/>
              <a:latin typeface="Helvetica Neue"/>
              <a:ea typeface="Helvetica Neue"/>
              <a:cs typeface="Helvetica Neue"/>
            </a:endParaRPr>
          </a:p>
          <a:p>
            <a:r>
              <a:rPr lang="fr-FR" sz="2000" dirty="0">
                <a:ln>
                  <a:noFill/>
                </a:ln>
                <a:solidFill>
                  <a:srgbClr val="000000"/>
                </a:solidFill>
                <a:effectLst/>
                <a:latin typeface="Bitter-Regular"/>
                <a:ea typeface="Bitter-Regular"/>
                <a:cs typeface="Bitter-Regular"/>
              </a:rPr>
              <a:t> </a:t>
            </a:r>
            <a:endParaRPr lang="fr-FR" sz="2000" dirty="0">
              <a:ln>
                <a:noFill/>
              </a:ln>
              <a:solidFill>
                <a:srgbClr val="000000"/>
              </a:solidFill>
              <a:effectLst/>
              <a:latin typeface="Helvetica Neue"/>
              <a:ea typeface="Helvetica Neue"/>
              <a:cs typeface="Helvetica Neue"/>
            </a:endParaRPr>
          </a:p>
          <a:p>
            <a:r>
              <a:rPr lang="fr-FR" sz="2000" dirty="0">
                <a:ln>
                  <a:noFill/>
                </a:ln>
                <a:solidFill>
                  <a:srgbClr val="000000"/>
                </a:solidFill>
                <a:effectLst/>
                <a:latin typeface="Bitter-Bold"/>
                <a:ea typeface="Helvetica Neue"/>
                <a:cs typeface="Helvetica Neue"/>
              </a:rPr>
              <a:t>Sur quoi vas-tu lâcher-prise lors de ta prochaine compet?</a:t>
            </a:r>
            <a:r>
              <a:rPr lang="fr-FR" sz="2000" dirty="0">
                <a:ln>
                  <a:noFill/>
                </a:ln>
                <a:solidFill>
                  <a:srgbClr val="000000"/>
                </a:solidFill>
                <a:effectLst/>
                <a:latin typeface="Bitter-Bold"/>
                <a:ea typeface="Bitter-Bold"/>
                <a:cs typeface="Bitter-Bold"/>
              </a:rPr>
              <a:t/>
            </a:r>
            <a:br>
              <a:rPr lang="fr-FR" sz="2000" dirty="0">
                <a:ln>
                  <a:noFill/>
                </a:ln>
                <a:solidFill>
                  <a:srgbClr val="000000"/>
                </a:solidFill>
                <a:effectLst/>
                <a:latin typeface="Bitter-Bold"/>
                <a:ea typeface="Bitter-Bold"/>
                <a:cs typeface="Bitter-Bold"/>
              </a:rPr>
            </a:br>
            <a:endParaRPr lang="fr-FR" sz="2000" dirty="0">
              <a:ln>
                <a:noFill/>
              </a:ln>
              <a:solidFill>
                <a:srgbClr val="000000"/>
              </a:solidFill>
              <a:effectLst/>
              <a:latin typeface="Helvetica Neue"/>
              <a:ea typeface="Helvetica Neue"/>
              <a:cs typeface="Helvetica Neue"/>
            </a:endParaRPr>
          </a:p>
          <a:p>
            <a:pPr marL="1143000" lvl="2" indent="-228600" fontAlgn="base">
              <a:buFont typeface="Arial" panose="020B0604020202020204" pitchFamily="34" charset="0"/>
              <a:buChar char="•"/>
            </a:pPr>
            <a:r>
              <a:rPr lang="fr-FR" sz="2000" u="none" strike="noStrike" kern="0" spc="0" dirty="0">
                <a:ln>
                  <a:noFill/>
                </a:ln>
                <a:solidFill>
                  <a:srgbClr val="000000"/>
                </a:solidFill>
                <a:effectLst/>
                <a:latin typeface="Bitter-Regular"/>
                <a:ea typeface="Helvetica Neue"/>
                <a:cs typeface="Helvetica Neue"/>
              </a:rPr>
              <a:t>Le BMX est un subtile mélange de « laisser agir » et « s’accrocher »… Cet exercice va te permettre de trouver le bon dosage et de sélectionner les bonnes choses pour toi :)</a:t>
            </a:r>
            <a:endParaRPr lang="fr-FR" sz="2000" u="none" strike="noStrike" kern="0" spc="0" dirty="0">
              <a:ln>
                <a:noFill/>
              </a:ln>
              <a:solidFill>
                <a:srgbClr val="000000"/>
              </a:solidFill>
              <a:effectLst/>
              <a:latin typeface="Helvetica Neue"/>
              <a:ea typeface="Helvetica Neue"/>
              <a:cs typeface="Helvetica Neue"/>
            </a:endParaRPr>
          </a:p>
          <a:p>
            <a:r>
              <a:rPr lang="fr-FR" sz="2000" dirty="0">
                <a:ln>
                  <a:noFill/>
                </a:ln>
                <a:solidFill>
                  <a:srgbClr val="000000"/>
                </a:solidFill>
                <a:effectLst/>
                <a:latin typeface="Bitter-Regular"/>
                <a:ea typeface="Bitter-Regular"/>
                <a:cs typeface="Bitter-Regular"/>
              </a:rPr>
              <a:t> </a:t>
            </a:r>
            <a:endParaRPr lang="fr-FR" sz="2000" dirty="0">
              <a:ln>
                <a:noFill/>
              </a:ln>
              <a:solidFill>
                <a:srgbClr val="000000"/>
              </a:solidFill>
              <a:effectLst/>
              <a:latin typeface="Helvetica Neue"/>
              <a:ea typeface="Helvetica Neue"/>
              <a:cs typeface="Helvetica Neue"/>
            </a:endParaRPr>
          </a:p>
          <a:p>
            <a:pPr marL="1143000" lvl="2" indent="-228600" fontAlgn="base">
              <a:buFont typeface="Arial" panose="020B0604020202020204" pitchFamily="34" charset="0"/>
              <a:buChar char="•"/>
            </a:pPr>
            <a:r>
              <a:rPr lang="fr-FR" sz="2000" u="none" strike="noStrike" kern="0" spc="0" dirty="0">
                <a:ln>
                  <a:noFill/>
                </a:ln>
                <a:solidFill>
                  <a:srgbClr val="000000"/>
                </a:solidFill>
                <a:effectLst/>
                <a:latin typeface="Bitter-Regular"/>
                <a:ea typeface="Helvetica Neue"/>
                <a:cs typeface="Helvetica Neue"/>
              </a:rPr>
              <a:t>Quelle est l’attitude, la pensée ou le comportement sur lequel tu t’engages à ne pas « t’accrocher » lors de ton prochain match ? Attention, une pensée sur laquelle on ne veut pas porter son attention peut quand même survenir. L’idée c’est de la laisser partir naturellement ( il y a des chances que je ne passe pas ce tour… Je ne suis pas certain de sauter à tous les tours, certains pilotes vont me regarder et me juger si je ne saute pas)</a:t>
            </a:r>
            <a:endParaRPr lang="fr-FR" sz="2000" u="none" strike="noStrike" kern="0" spc="0" dirty="0">
              <a:ln>
                <a:noFill/>
              </a:ln>
              <a:solidFill>
                <a:srgbClr val="000000"/>
              </a:solidFill>
              <a:effectLst/>
              <a:latin typeface="Helvetica Neue"/>
              <a:ea typeface="Helvetica Neue"/>
              <a:cs typeface="Helvetica Neue"/>
            </a:endParaRPr>
          </a:p>
          <a:p>
            <a:r>
              <a:rPr lang="fr-FR" sz="2000" dirty="0">
                <a:ln>
                  <a:noFill/>
                </a:ln>
                <a:solidFill>
                  <a:srgbClr val="000000"/>
                </a:solidFill>
                <a:effectLst/>
                <a:latin typeface="Bitter-Regular"/>
                <a:ea typeface="Bitter-Regular"/>
                <a:cs typeface="Bitter-Regular"/>
              </a:rPr>
              <a:t> </a:t>
            </a:r>
            <a:endParaRPr lang="fr-FR" sz="2000" dirty="0">
              <a:ln>
                <a:noFill/>
              </a:ln>
              <a:solidFill>
                <a:srgbClr val="000000"/>
              </a:solidFill>
              <a:effectLst/>
              <a:latin typeface="Helvetica Neue"/>
              <a:ea typeface="Helvetica Neue"/>
              <a:cs typeface="Helvetica Neue"/>
            </a:endParaRPr>
          </a:p>
          <a:p>
            <a:pPr marL="1143000" lvl="2" indent="-228600" fontAlgn="base">
              <a:buFont typeface="Arial" panose="020B0604020202020204" pitchFamily="34" charset="0"/>
              <a:buChar char="•"/>
            </a:pPr>
            <a:r>
              <a:rPr lang="fr-FR" sz="2000" u="none" strike="noStrike" kern="0" spc="0" dirty="0">
                <a:ln>
                  <a:noFill/>
                </a:ln>
                <a:solidFill>
                  <a:srgbClr val="000000"/>
                </a:solidFill>
                <a:effectLst/>
                <a:latin typeface="Bitter-Regular"/>
                <a:ea typeface="Helvetica Neue"/>
                <a:cs typeface="Helvetica Neue"/>
              </a:rPr>
              <a:t>Rédige ton engagement : </a:t>
            </a:r>
            <a:r>
              <a:rPr lang="fr-FR" sz="2000" u="none" strike="noStrike" kern="0" spc="0" dirty="0">
                <a:ln>
                  <a:noFill/>
                </a:ln>
                <a:solidFill>
                  <a:srgbClr val="000000"/>
                </a:solidFill>
                <a:effectLst/>
                <a:latin typeface="Bitter-Bold"/>
                <a:ea typeface="Helvetica Neue"/>
                <a:cs typeface="Helvetica Neue"/>
              </a:rPr>
              <a:t>Je m’engage à lâcher prise sur… </a:t>
            </a:r>
            <a:endParaRPr lang="fr-FR" sz="2000" u="none" strike="noStrike" kern="0" spc="0" dirty="0">
              <a:ln>
                <a:noFill/>
              </a:ln>
              <a:solidFill>
                <a:srgbClr val="000000"/>
              </a:solidFill>
              <a:effectLst/>
              <a:latin typeface="Helvetica Neue"/>
              <a:ea typeface="Helvetica Neue"/>
              <a:cs typeface="Helvetica Neue"/>
            </a:endParaRPr>
          </a:p>
        </p:txBody>
      </p:sp>
    </p:spTree>
    <p:extLst>
      <p:ext uri="{BB962C8B-B14F-4D97-AF65-F5344CB8AC3E}">
        <p14:creationId xmlns="" xmlns:p14="http://schemas.microsoft.com/office/powerpoint/2010/main" val="186658175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545</TotalTime>
  <Words>447</Words>
  <Application>Microsoft Office PowerPoint</Application>
  <PresentationFormat>Personnalisé</PresentationFormat>
  <Paragraphs>131</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Conseil Quévertois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thomas poincheval</dc:creator>
  <cp:lastModifiedBy>Levay Marc</cp:lastModifiedBy>
  <cp:revision>6</cp:revision>
  <dcterms:created xsi:type="dcterms:W3CDTF">2023-12-29T06:28:10Z</dcterms:created>
  <dcterms:modified xsi:type="dcterms:W3CDTF">2024-02-09T15:02:37Z</dcterms:modified>
</cp:coreProperties>
</file>