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-5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9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FF87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458200" y="146304"/>
            <a:ext cx="3733495" cy="6547104"/>
          </a:xfrm>
          <a:prstGeom prst="rect">
            <a:avLst/>
          </a:prstGeom>
          <a:solidFill>
            <a:srgbClr val="16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8961120" y="777240"/>
            <a:ext cx="109728" cy="5212080"/>
          </a:xfrm>
          <a:prstGeom prst="rect">
            <a:avLst/>
          </a:prstGeom>
          <a:solidFill>
            <a:srgbClr val="00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9235440" y="1143000"/>
            <a:ext cx="64008" cy="4480560"/>
          </a:xfrm>
          <a:prstGeom prst="rect">
            <a:avLst/>
          </a:prstGeom>
          <a:solidFill>
            <a:srgbClr val="FF87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1920240"/>
            <a:ext cx="1828800" cy="18340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77240" y="777240"/>
            <a:ext cx="694944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i="0">
                <a:solidFill>
                  <a:srgbClr val="FF8723"/>
                </a:solidFill>
                <a:latin typeface="Aptos"/>
              </a:rPr>
              <a:t>LE PROJET DU CLUB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417320"/>
            <a:ext cx="7223760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500" b="1" i="0">
                <a:solidFill>
                  <a:srgbClr val="FAFCFF"/>
                </a:solidFill>
                <a:latin typeface="Aptos"/>
              </a:rPr>
              <a:t>BMX QUÉVERT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2084831"/>
            <a:ext cx="704088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1" i="0">
                <a:solidFill>
                  <a:srgbClr val="00A0DC"/>
                </a:solidFill>
                <a:latin typeface="Aptos"/>
              </a:rPr>
              <a:t>PAYS-DE-RANCE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2" y="2971800"/>
            <a:ext cx="694944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E1EBF5"/>
                </a:solidFill>
                <a:latin typeface="Aptos"/>
              </a:rPr>
              <a:t>Notre projet sportif et associatif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" y="3547872"/>
            <a:ext cx="5669280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100" b="1" i="0">
                <a:solidFill>
                  <a:srgbClr val="FAFCFF"/>
                </a:solidFill>
                <a:latin typeface="Aptos"/>
              </a:rPr>
              <a:t>2026 — 2030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4672" y="4407408"/>
            <a:ext cx="1097280" cy="64008"/>
          </a:xfrm>
          <a:prstGeom prst="rect">
            <a:avLst/>
          </a:prstGeom>
          <a:solidFill>
            <a:srgbClr val="FF87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04672" y="4754880"/>
            <a:ext cx="6949440" cy="56630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 i="0">
                <a:solidFill>
                  <a:srgbClr val="A4B5C9"/>
                </a:solidFill>
                <a:latin typeface="Aptos"/>
              </a:rPr>
              <a:t>Pour les pilotes, les familles, les bénévoles
et tous ceux qui font vivre le </a:t>
            </a:r>
            <a:r>
              <a:rPr sz="1600" b="0" i="0" smtClean="0">
                <a:solidFill>
                  <a:srgbClr val="A4B5C9"/>
                </a:solidFill>
                <a:latin typeface="Aptos"/>
              </a:rPr>
              <a:t>club</a:t>
            </a:r>
            <a:endParaRPr sz="1600" b="0" i="0">
              <a:solidFill>
                <a:srgbClr val="A4B5C9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04672" y="6080760"/>
            <a:ext cx="731520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FAFCFF"/>
                </a:solidFill>
                <a:latin typeface="Aptos"/>
              </a:rPr>
              <a:t>PLAISIR  •  RESPECT  •  ENGAGEMENT  •  TRANSMISSION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9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0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56032"/>
            <a:ext cx="1078992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FF8723"/>
                </a:solidFill>
                <a:latin typeface="Aptos"/>
              </a:rPr>
              <a:t>LE SENS DU PROJET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76072"/>
            <a:ext cx="10972800" cy="5303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 i="0">
                <a:solidFill>
                  <a:srgbClr val="FAFCFF"/>
                </a:solidFill>
                <a:latin typeface="Aptos"/>
              </a:rPr>
              <a:t>Pourquoi un projet pour 2026–2030 ?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97864"/>
            <a:ext cx="960120" cy="54864"/>
          </a:xfrm>
          <a:prstGeom prst="rect">
            <a:avLst/>
          </a:prstGeom>
          <a:solidFill>
            <a:srgbClr val="FF87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510528"/>
            <a:ext cx="73152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1" i="0">
                <a:solidFill>
                  <a:srgbClr val="A4B5C9"/>
                </a:solidFill>
                <a:latin typeface="Aptos"/>
              </a:rPr>
              <a:t>BMX QUÉVERT  •  PROJET 2026–2030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73952"/>
            <a:ext cx="41148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 i="0">
                <a:solidFill>
                  <a:srgbClr val="A4B5C9"/>
                </a:solidFill>
                <a:latin typeface="Aptos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10698480" cy="750975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1" i="0">
                <a:solidFill>
                  <a:srgbClr val="FAFCFF"/>
                </a:solidFill>
                <a:latin typeface="Aptos"/>
              </a:rPr>
              <a:t>Pour que chacun puisse trouver sa place, progresser et continuer à rouler au BMX </a:t>
            </a:r>
            <a:r>
              <a:rPr sz="2200" b="1" i="0" smtClean="0">
                <a:solidFill>
                  <a:srgbClr val="FAFCFF"/>
                </a:solidFill>
                <a:latin typeface="Aptos"/>
              </a:rPr>
              <a:t>Quévert</a:t>
            </a:r>
            <a:endParaRPr sz="2200" b="1" i="0">
              <a:solidFill>
                <a:srgbClr val="FAFCFF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85800" y="2514600"/>
            <a:ext cx="3429000" cy="2331720"/>
          </a:xfrm>
          <a:prstGeom prst="roundRect">
            <a:avLst>
              <a:gd name="adj" fmla="val 12000"/>
            </a:avLst>
          </a:prstGeom>
          <a:solidFill>
            <a:srgbClr val="16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" y="2514600"/>
            <a:ext cx="64008" cy="2331720"/>
          </a:xfrm>
          <a:prstGeom prst="rect">
            <a:avLst/>
          </a:prstGeom>
          <a:solidFill>
            <a:srgbClr val="00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86968" y="2660904"/>
            <a:ext cx="306324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FAFCFF"/>
                </a:solidFill>
                <a:latin typeface="Aptos"/>
              </a:rPr>
              <a:t>FAIRE GRANDIR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5256" y="3172968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Accueillir les débutants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5256" y="3611879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Accompagner les jeunes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5256" y="4050791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Respecter le rythme de chacun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9120" y="2514600"/>
            <a:ext cx="3429000" cy="2331720"/>
          </a:xfrm>
          <a:prstGeom prst="roundRect">
            <a:avLst>
              <a:gd name="adj" fmla="val 12000"/>
            </a:avLst>
          </a:prstGeom>
          <a:solidFill>
            <a:srgbClr val="16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389120" y="2514600"/>
            <a:ext cx="64008" cy="2331720"/>
          </a:xfrm>
          <a:prstGeom prst="rect">
            <a:avLst/>
          </a:prstGeom>
          <a:solidFill>
            <a:srgbClr val="4AB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590288" y="2660904"/>
            <a:ext cx="306324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FAFCFF"/>
                </a:solidFill>
                <a:latin typeface="Aptos"/>
              </a:rPr>
              <a:t>DONNER DES PERSPECTIVES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08576" y="3172968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Loisir ou compétition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08576" y="3611879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Progression par étapes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08576" y="4050791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Des objectifs pour les pilotes motivés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92440" y="2514600"/>
            <a:ext cx="3429000" cy="2331720"/>
          </a:xfrm>
          <a:prstGeom prst="roundRect">
            <a:avLst>
              <a:gd name="adj" fmla="val 12000"/>
            </a:avLst>
          </a:prstGeom>
          <a:solidFill>
            <a:srgbClr val="16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8092440" y="2514600"/>
            <a:ext cx="64008" cy="2331720"/>
          </a:xfrm>
          <a:prstGeom prst="rect">
            <a:avLst/>
          </a:prstGeom>
          <a:solidFill>
            <a:srgbClr val="FF87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293608" y="2660904"/>
            <a:ext cx="306324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FAFCFF"/>
                </a:solidFill>
                <a:latin typeface="Aptos"/>
              </a:rPr>
              <a:t>FAIRE VIVRE LE CLUB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11896" y="3172968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Bénévolat et convivialité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11896" y="3611879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Transmission des savoir-faire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11896" y="4050791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Un projet collectif et durable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7240" y="5349240"/>
            <a:ext cx="10698480" cy="56630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 i="1">
                <a:solidFill>
                  <a:srgbClr val="E1EBF5"/>
                </a:solidFill>
                <a:latin typeface="Aptos"/>
              </a:rPr>
              <a:t>Le projet ne concerne pas seulement les résultats : il parle aussi de formation, d’encadrement, d’accueil et de vie </a:t>
            </a:r>
            <a:r>
              <a:rPr sz="1600" b="0" i="1" smtClean="0">
                <a:solidFill>
                  <a:srgbClr val="E1EBF5"/>
                </a:solidFill>
                <a:latin typeface="Aptos"/>
              </a:rPr>
              <a:t>associative</a:t>
            </a:r>
            <a:endParaRPr sz="1600" b="0" i="1">
              <a:solidFill>
                <a:srgbClr val="E1EBF5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9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0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56032"/>
            <a:ext cx="1078992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FF8723"/>
                </a:solidFill>
                <a:latin typeface="Aptos"/>
              </a:rPr>
              <a:t>FORMATION ET PROGRESSION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76072"/>
            <a:ext cx="10972800" cy="5303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 i="0">
                <a:solidFill>
                  <a:srgbClr val="FAFCFF"/>
                </a:solidFill>
                <a:latin typeface="Aptos"/>
              </a:rPr>
              <a:t>Un parcours pour chaque pilote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97864"/>
            <a:ext cx="960120" cy="54864"/>
          </a:xfrm>
          <a:prstGeom prst="rect">
            <a:avLst/>
          </a:prstGeom>
          <a:solidFill>
            <a:srgbClr val="FF87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510528"/>
            <a:ext cx="73152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1" i="0">
                <a:solidFill>
                  <a:srgbClr val="A4B5C9"/>
                </a:solidFill>
                <a:latin typeface="Aptos"/>
              </a:rPr>
              <a:t>BMX QUÉVERT  •  PROJET 2026–2030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73952"/>
            <a:ext cx="41148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 i="0">
                <a:solidFill>
                  <a:srgbClr val="A4B5C9"/>
                </a:solidFill>
                <a:latin typeface="Aptos"/>
              </a:rPr>
              <a:t>03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5488" y="1828800"/>
            <a:ext cx="1572768" cy="1143000"/>
          </a:xfrm>
          <a:prstGeom prst="roundRect">
            <a:avLst>
              <a:gd name="adj" fmla="val 12000"/>
            </a:avLst>
          </a:prstGeom>
          <a:solidFill>
            <a:srgbClr val="16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48640" y="2011680"/>
            <a:ext cx="1426464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000" b="1" i="0">
                <a:solidFill>
                  <a:srgbClr val="00A0DC"/>
                </a:solidFill>
                <a:latin typeface="Aptos"/>
              </a:rPr>
              <a:t>BABY BMX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487168"/>
            <a:ext cx="1426464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000" b="0" i="0">
                <a:solidFill>
                  <a:srgbClr val="E1EBF5"/>
                </a:solidFill>
                <a:latin typeface="Aptos"/>
              </a:rPr>
              <a:t>3–5 ans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39112" y="2221992"/>
            <a:ext cx="164592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 i="0">
                <a:solidFill>
                  <a:srgbClr val="FAFCFF"/>
                </a:solidFill>
                <a:latin typeface="Aptos"/>
              </a:rPr>
              <a:t>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194560" y="1828800"/>
            <a:ext cx="1572768" cy="1143000"/>
          </a:xfrm>
          <a:prstGeom prst="roundRect">
            <a:avLst>
              <a:gd name="adj" fmla="val 12000"/>
            </a:avLst>
          </a:prstGeom>
          <a:solidFill>
            <a:srgbClr val="16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267712" y="2011680"/>
            <a:ext cx="1426464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000" b="1" i="0">
                <a:solidFill>
                  <a:srgbClr val="00A0DC"/>
                </a:solidFill>
                <a:latin typeface="Aptos"/>
              </a:rPr>
              <a:t>ÉCOLE BMX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67712" y="2487168"/>
            <a:ext cx="1426464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000" b="0" i="0">
                <a:solidFill>
                  <a:srgbClr val="E1EBF5"/>
                </a:solidFill>
                <a:latin typeface="Aptos"/>
              </a:rPr>
              <a:t>6–9 ans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8184" y="2221992"/>
            <a:ext cx="164592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 i="0">
                <a:solidFill>
                  <a:srgbClr val="FAFCFF"/>
                </a:solidFill>
                <a:latin typeface="Aptos"/>
              </a:rPr>
              <a:t>›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913631" y="1828800"/>
            <a:ext cx="1572768" cy="1143000"/>
          </a:xfrm>
          <a:prstGeom prst="roundRect">
            <a:avLst>
              <a:gd name="adj" fmla="val 12000"/>
            </a:avLst>
          </a:prstGeom>
          <a:solidFill>
            <a:srgbClr val="16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986783" y="2011680"/>
            <a:ext cx="1426464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000" b="1" i="0">
                <a:solidFill>
                  <a:srgbClr val="00A0DC"/>
                </a:solidFill>
                <a:latin typeface="Aptos"/>
              </a:rPr>
              <a:t>LOISIRS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86783" y="2487168"/>
            <a:ext cx="1426464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000" b="0" i="0">
                <a:solidFill>
                  <a:srgbClr val="E1EBF5"/>
                </a:solidFill>
                <a:latin typeface="Aptos"/>
              </a:rPr>
              <a:t>Tous âges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77255" y="2221992"/>
            <a:ext cx="164592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 i="0">
                <a:solidFill>
                  <a:srgbClr val="FAFCFF"/>
                </a:solidFill>
                <a:latin typeface="Aptos"/>
              </a:rPr>
              <a:t>›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632704" y="1828800"/>
            <a:ext cx="1572768" cy="1143000"/>
          </a:xfrm>
          <a:prstGeom prst="roundRect">
            <a:avLst>
              <a:gd name="adj" fmla="val 12000"/>
            </a:avLst>
          </a:prstGeom>
          <a:solidFill>
            <a:srgbClr val="16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705856" y="2011680"/>
            <a:ext cx="1426464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000" b="1" i="0">
                <a:solidFill>
                  <a:srgbClr val="00A0DC"/>
                </a:solidFill>
                <a:latin typeface="Aptos"/>
              </a:rPr>
              <a:t>COMPÉTITION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05856" y="2487168"/>
            <a:ext cx="1426464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000" b="0" i="0">
                <a:solidFill>
                  <a:srgbClr val="E1EBF5"/>
                </a:solidFill>
                <a:latin typeface="Aptos"/>
              </a:rPr>
              <a:t>Dès 7 ans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96328" y="2221992"/>
            <a:ext cx="164592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 i="0">
                <a:solidFill>
                  <a:srgbClr val="FAFCFF"/>
                </a:solidFill>
                <a:latin typeface="Aptos"/>
              </a:rPr>
              <a:t>›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351775" y="1828800"/>
            <a:ext cx="1572768" cy="1143000"/>
          </a:xfrm>
          <a:prstGeom prst="roundRect">
            <a:avLst>
              <a:gd name="adj" fmla="val 12000"/>
            </a:avLst>
          </a:prstGeom>
          <a:solidFill>
            <a:srgbClr val="16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424927" y="2011680"/>
            <a:ext cx="1426464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000" b="1" i="0">
                <a:solidFill>
                  <a:srgbClr val="00A0DC"/>
                </a:solidFill>
                <a:latin typeface="Aptos"/>
              </a:rPr>
              <a:t>SECTION SPORTIVE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24927" y="2487168"/>
            <a:ext cx="1426464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000" b="0" i="0">
                <a:solidFill>
                  <a:srgbClr val="E1EBF5"/>
                </a:solidFill>
                <a:latin typeface="Aptos"/>
              </a:rPr>
              <a:t>Collège / lycée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15400" y="2221992"/>
            <a:ext cx="164592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 i="0">
                <a:solidFill>
                  <a:srgbClr val="FAFCFF"/>
                </a:solidFill>
                <a:latin typeface="Aptos"/>
              </a:rPr>
              <a:t>›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70847" y="1828800"/>
            <a:ext cx="1572768" cy="1143000"/>
          </a:xfrm>
          <a:prstGeom prst="roundRect">
            <a:avLst>
              <a:gd name="adj" fmla="val 12000"/>
            </a:avLst>
          </a:prstGeom>
          <a:solidFill>
            <a:srgbClr val="16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9143999" y="2011680"/>
            <a:ext cx="1426464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000" b="1" i="0">
                <a:solidFill>
                  <a:srgbClr val="FF8723"/>
                </a:solidFill>
                <a:latin typeface="Aptos"/>
              </a:rPr>
              <a:t>ÉQUIPE AVENIR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43999" y="2487168"/>
            <a:ext cx="1426464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000" b="0" i="0">
                <a:solidFill>
                  <a:srgbClr val="E1EBF5"/>
                </a:solidFill>
                <a:latin typeface="Aptos"/>
              </a:rPr>
              <a:t>Potentiel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634472" y="2221992"/>
            <a:ext cx="164592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 i="0">
                <a:solidFill>
                  <a:srgbClr val="FAFCFF"/>
                </a:solidFill>
                <a:latin typeface="Aptos"/>
              </a:rPr>
              <a:t>›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0789919" y="1828800"/>
            <a:ext cx="1572768" cy="1143000"/>
          </a:xfrm>
          <a:prstGeom prst="roundRect">
            <a:avLst>
              <a:gd name="adj" fmla="val 12000"/>
            </a:avLst>
          </a:prstGeom>
          <a:solidFill>
            <a:srgbClr val="16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0863072" y="2011680"/>
            <a:ext cx="1426464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000" b="1" i="0">
                <a:solidFill>
                  <a:srgbClr val="FF8723"/>
                </a:solidFill>
                <a:latin typeface="Aptos"/>
              </a:rPr>
              <a:t>DN2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863072" y="2487168"/>
            <a:ext cx="1426464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000" b="0" i="0">
                <a:solidFill>
                  <a:srgbClr val="E1EBF5"/>
                </a:solidFill>
                <a:latin typeface="Aptos"/>
              </a:rPr>
              <a:t>Niveau national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85800" y="3520440"/>
            <a:ext cx="3429000" cy="1828800"/>
          </a:xfrm>
          <a:prstGeom prst="roundRect">
            <a:avLst>
              <a:gd name="adj" fmla="val 12000"/>
            </a:avLst>
          </a:prstGeom>
          <a:solidFill>
            <a:srgbClr val="16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685800" y="3520440"/>
            <a:ext cx="64008" cy="1828800"/>
          </a:xfrm>
          <a:prstGeom prst="rect">
            <a:avLst/>
          </a:prstGeom>
          <a:solidFill>
            <a:srgbClr val="00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886968" y="3666744"/>
            <a:ext cx="306324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FAFCFF"/>
                </a:solidFill>
                <a:latin typeface="Aptos"/>
              </a:rPr>
              <a:t>CE QUI COMPTE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05256" y="4178808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E1EBF5"/>
                </a:solidFill>
                <a:latin typeface="Aptos"/>
              </a:rPr>
              <a:t>•  Apprendre progressivement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05256" y="4617720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E1EBF5"/>
                </a:solidFill>
                <a:latin typeface="Aptos"/>
              </a:rPr>
              <a:t>•  Prendre du plaisir à rouler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05256" y="5056632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E1EBF5"/>
                </a:solidFill>
                <a:latin typeface="Aptos"/>
              </a:rPr>
              <a:t>•  Gagner en confiance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389120" y="3520440"/>
            <a:ext cx="3429000" cy="1828800"/>
          </a:xfrm>
          <a:prstGeom prst="roundRect">
            <a:avLst>
              <a:gd name="adj" fmla="val 12000"/>
            </a:avLst>
          </a:prstGeom>
          <a:solidFill>
            <a:srgbClr val="16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4389120" y="3520440"/>
            <a:ext cx="64008" cy="1828800"/>
          </a:xfrm>
          <a:prstGeom prst="rect">
            <a:avLst/>
          </a:prstGeom>
          <a:solidFill>
            <a:srgbClr val="4AB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4590288" y="3666744"/>
            <a:ext cx="306324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FAFCFF"/>
                </a:solidFill>
                <a:latin typeface="Aptos"/>
              </a:rPr>
              <a:t>UN ENCADREMENT ADAPTÉ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608576" y="4178808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E1EBF5"/>
                </a:solidFill>
                <a:latin typeface="Aptos"/>
              </a:rPr>
              <a:t>•  Groupes par niveau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608576" y="4617720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E1EBF5"/>
                </a:solidFill>
                <a:latin typeface="Aptos"/>
              </a:rPr>
              <a:t>•  Technique et préparation physique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608576" y="5056632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E1EBF5"/>
                </a:solidFill>
                <a:latin typeface="Aptos"/>
              </a:rPr>
              <a:t>•  Suivi des progrès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8092440" y="3520440"/>
            <a:ext cx="3429000" cy="1828800"/>
          </a:xfrm>
          <a:prstGeom prst="roundRect">
            <a:avLst>
              <a:gd name="adj" fmla="val 12000"/>
            </a:avLst>
          </a:prstGeom>
          <a:solidFill>
            <a:srgbClr val="16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8092440" y="3520440"/>
            <a:ext cx="64008" cy="1828800"/>
          </a:xfrm>
          <a:prstGeom prst="rect">
            <a:avLst/>
          </a:prstGeom>
          <a:solidFill>
            <a:srgbClr val="FF87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8293608" y="3666744"/>
            <a:ext cx="306324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FAFCFF"/>
                </a:solidFill>
                <a:latin typeface="Aptos"/>
              </a:rPr>
              <a:t>UNE AMBITION COMMUNE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311896" y="4178808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E1EBF5"/>
                </a:solidFill>
                <a:latin typeface="Aptos"/>
              </a:rPr>
              <a:t>•  Repérer les talents locaux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311896" y="4617720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E1EBF5"/>
                </a:solidFill>
                <a:latin typeface="Aptos"/>
              </a:rPr>
              <a:t>•  Fidéliser les pilotes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311896" y="5056632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E1EBF5"/>
                </a:solidFill>
                <a:latin typeface="Aptos"/>
              </a:rPr>
              <a:t>•  Relier formation et compétition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9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0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56032"/>
            <a:ext cx="1078992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FF8723"/>
                </a:solidFill>
                <a:latin typeface="Aptos"/>
              </a:rPr>
              <a:t>PERFORMANCE ET INSPIRATION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76072"/>
            <a:ext cx="10972800" cy="5303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 i="0">
                <a:solidFill>
                  <a:srgbClr val="FAFCFF"/>
                </a:solidFill>
                <a:latin typeface="Aptos"/>
              </a:rPr>
              <a:t>Pourquoi conserver une équipe DN2 ?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97864"/>
            <a:ext cx="960120" cy="54864"/>
          </a:xfrm>
          <a:prstGeom prst="rect">
            <a:avLst/>
          </a:prstGeom>
          <a:solidFill>
            <a:srgbClr val="FF87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510528"/>
            <a:ext cx="73152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1" i="0">
                <a:solidFill>
                  <a:srgbClr val="A4B5C9"/>
                </a:solidFill>
                <a:latin typeface="Aptos"/>
              </a:rPr>
              <a:t>BMX QUÉVERT  •  PROJET 2026–2030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73952"/>
            <a:ext cx="41148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 i="0">
                <a:solidFill>
                  <a:srgbClr val="A4B5C9"/>
                </a:solidFill>
                <a:latin typeface="Aptos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536192"/>
            <a:ext cx="10789920" cy="72019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100" b="1" i="0">
                <a:solidFill>
                  <a:srgbClr val="FAFCFF"/>
                </a:solidFill>
                <a:latin typeface="Aptos"/>
              </a:rPr>
              <a:t>La DN2 n’est pas seulement une équipe de compétition : elle fait partie du parcours de formation du </a:t>
            </a:r>
            <a:r>
              <a:rPr sz="2100" b="1" i="0" smtClean="0">
                <a:solidFill>
                  <a:srgbClr val="FAFCFF"/>
                </a:solidFill>
                <a:latin typeface="Aptos"/>
              </a:rPr>
              <a:t>club</a:t>
            </a:r>
            <a:endParaRPr sz="2100" b="1" i="0">
              <a:solidFill>
                <a:srgbClr val="FAFCFF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85800" y="2514600"/>
            <a:ext cx="3429000" cy="2468880"/>
          </a:xfrm>
          <a:prstGeom prst="roundRect">
            <a:avLst>
              <a:gd name="adj" fmla="val 12000"/>
            </a:avLst>
          </a:prstGeom>
          <a:solidFill>
            <a:srgbClr val="16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85800" y="2514600"/>
            <a:ext cx="64008" cy="2468880"/>
          </a:xfrm>
          <a:prstGeom prst="rect">
            <a:avLst/>
          </a:prstGeom>
          <a:solidFill>
            <a:srgbClr val="00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86968" y="2660904"/>
            <a:ext cx="306324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FAFCFF"/>
                </a:solidFill>
                <a:latin typeface="Aptos"/>
              </a:rPr>
              <a:t>POUR NOS JEUNES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5256" y="3172968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E1EBF5"/>
                </a:solidFill>
                <a:latin typeface="Aptos"/>
              </a:rPr>
              <a:t>•  Montrer ce qu’il est possible d’atteindre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5256" y="3611879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E1EBF5"/>
                </a:solidFill>
                <a:latin typeface="Aptos"/>
              </a:rPr>
              <a:t>•  Donner un objectif aux pilotes en progression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5256" y="4050791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E1EBF5"/>
                </a:solidFill>
                <a:latin typeface="Aptos"/>
              </a:rPr>
              <a:t>•  Créer un lien entre formation et haut niveau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9120" y="2514600"/>
            <a:ext cx="3429000" cy="2468880"/>
          </a:xfrm>
          <a:prstGeom prst="roundRect">
            <a:avLst>
              <a:gd name="adj" fmla="val 12000"/>
            </a:avLst>
          </a:prstGeom>
          <a:solidFill>
            <a:srgbClr val="16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389120" y="2514600"/>
            <a:ext cx="64008" cy="2468880"/>
          </a:xfrm>
          <a:prstGeom prst="rect">
            <a:avLst/>
          </a:prstGeom>
          <a:solidFill>
            <a:srgbClr val="FF87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590288" y="2660904"/>
            <a:ext cx="306324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FAFCFF"/>
                </a:solidFill>
                <a:latin typeface="Aptos"/>
              </a:rPr>
              <a:t>POUR LE CLUB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08576" y="3172968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E1EBF5"/>
                </a:solidFill>
                <a:latin typeface="Aptos"/>
              </a:rPr>
              <a:t>•  Garder des pilotes formés localement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08576" y="3611879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E1EBF5"/>
                </a:solidFill>
                <a:latin typeface="Aptos"/>
              </a:rPr>
              <a:t>•  Faire rayonner BMX Quévert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08576" y="4050791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E1EBF5"/>
                </a:solidFill>
                <a:latin typeface="Aptos"/>
              </a:rPr>
              <a:t>•  Renforcer l’attractivité du club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92440" y="2514600"/>
            <a:ext cx="3429000" cy="2468880"/>
          </a:xfrm>
          <a:prstGeom prst="roundRect">
            <a:avLst>
              <a:gd name="adj" fmla="val 12000"/>
            </a:avLst>
          </a:prstGeom>
          <a:solidFill>
            <a:srgbClr val="16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8092440" y="2514600"/>
            <a:ext cx="64008" cy="2468880"/>
          </a:xfrm>
          <a:prstGeom prst="rect">
            <a:avLst/>
          </a:prstGeom>
          <a:solidFill>
            <a:srgbClr val="4AB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293608" y="2660904"/>
            <a:ext cx="306324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FAFCFF"/>
                </a:solidFill>
                <a:latin typeface="Aptos"/>
              </a:rPr>
              <a:t>POUR LE TERRITOIRE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11896" y="3172968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E1EBF5"/>
                </a:solidFill>
                <a:latin typeface="Aptos"/>
              </a:rPr>
              <a:t>•  Représenter Quévert et le Pays-de-Rance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11896" y="3611879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E1EBF5"/>
                </a:solidFill>
                <a:latin typeface="Aptos"/>
              </a:rPr>
              <a:t>•  Valoriser le BMX breton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11896" y="4050791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E1EBF5"/>
                </a:solidFill>
                <a:latin typeface="Aptos"/>
              </a:rPr>
              <a:t>•  Faire vivre une ambition collective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31520" y="5440680"/>
            <a:ext cx="10744200" cy="502920"/>
          </a:xfrm>
          <a:prstGeom prst="roundRect">
            <a:avLst>
              <a:gd name="adj" fmla="val 12000"/>
            </a:avLst>
          </a:prstGeom>
          <a:solidFill>
            <a:srgbClr val="2D38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14400" y="5577840"/>
            <a:ext cx="10332720" cy="304699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500" b="1" i="0">
                <a:solidFill>
                  <a:srgbClr val="FAFCFF"/>
                </a:solidFill>
                <a:latin typeface="Aptos"/>
              </a:rPr>
              <a:t>Le maintien de l’équipe DN2 est un axe stratégique du projet </a:t>
            </a:r>
            <a:r>
              <a:rPr sz="1500" b="1" i="0" smtClean="0">
                <a:solidFill>
                  <a:srgbClr val="FAFCFF"/>
                </a:solidFill>
                <a:latin typeface="Aptos"/>
              </a:rPr>
              <a:t>2026–2030</a:t>
            </a:r>
            <a:endParaRPr sz="1500" b="1" i="0">
              <a:solidFill>
                <a:srgbClr val="FAFCFF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9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0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56032"/>
            <a:ext cx="1078992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FF8723"/>
                </a:solidFill>
                <a:latin typeface="Aptos"/>
              </a:rPr>
              <a:t>ENCADREMENT HUMAIN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76072"/>
            <a:ext cx="10972800" cy="5303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 i="0">
                <a:solidFill>
                  <a:srgbClr val="FAFCFF"/>
                </a:solidFill>
                <a:latin typeface="Aptos"/>
              </a:rPr>
              <a:t>Des moyens pour mieux accompagner les pilotes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97864"/>
            <a:ext cx="960120" cy="54864"/>
          </a:xfrm>
          <a:prstGeom prst="rect">
            <a:avLst/>
          </a:prstGeom>
          <a:solidFill>
            <a:srgbClr val="FF87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510528"/>
            <a:ext cx="73152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1" i="0">
                <a:solidFill>
                  <a:srgbClr val="A4B5C9"/>
                </a:solidFill>
                <a:latin typeface="Aptos"/>
              </a:rPr>
              <a:t>BMX QUÉVERT  •  PROJET 2026–2030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73952"/>
            <a:ext cx="41148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 i="0">
                <a:solidFill>
                  <a:srgbClr val="A4B5C9"/>
                </a:solidFill>
                <a:latin typeface="Aptos"/>
              </a:rPr>
              <a:t>05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691640"/>
            <a:ext cx="3429000" cy="3200400"/>
          </a:xfrm>
          <a:prstGeom prst="roundRect">
            <a:avLst>
              <a:gd name="adj" fmla="val 12000"/>
            </a:avLst>
          </a:prstGeom>
          <a:solidFill>
            <a:srgbClr val="16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5800" y="1691640"/>
            <a:ext cx="64008" cy="3200400"/>
          </a:xfrm>
          <a:prstGeom prst="rect">
            <a:avLst/>
          </a:prstGeom>
          <a:solidFill>
            <a:srgbClr val="00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86968" y="1837944"/>
            <a:ext cx="306324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FAFCFF"/>
                </a:solidFill>
                <a:latin typeface="Aptos"/>
              </a:rPr>
              <a:t>UN ENTRAÎNEUR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5256" y="2350008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Assurer la continuité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5256" y="2788920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Organiser les groupes d’entraînement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5256" y="3227832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Accompagner la progression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5256" y="3666744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Maintenir une qualité d’encadrement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9120" y="1691640"/>
            <a:ext cx="3429000" cy="3200400"/>
          </a:xfrm>
          <a:prstGeom prst="roundRect">
            <a:avLst>
              <a:gd name="adj" fmla="val 12000"/>
            </a:avLst>
          </a:prstGeom>
          <a:solidFill>
            <a:srgbClr val="16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389120" y="1691640"/>
            <a:ext cx="64008" cy="3200400"/>
          </a:xfrm>
          <a:prstGeom prst="rect">
            <a:avLst/>
          </a:prstGeom>
          <a:solidFill>
            <a:srgbClr val="FF87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590288" y="1837944"/>
            <a:ext cx="306324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FAFCFF"/>
                </a:solidFill>
                <a:latin typeface="Aptos"/>
              </a:rPr>
              <a:t>UN APPRENTI BPJEPS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08576" y="2350008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Se former au métier d’éducateur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08576" y="2788920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Transmettre les compétences du club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08576" y="3227832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Préparer la relève de l’encadrement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92440" y="1691640"/>
            <a:ext cx="3429000" cy="3200400"/>
          </a:xfrm>
          <a:prstGeom prst="roundRect">
            <a:avLst>
              <a:gd name="adj" fmla="val 12000"/>
            </a:avLst>
          </a:prstGeom>
          <a:solidFill>
            <a:srgbClr val="16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8092440" y="1691640"/>
            <a:ext cx="64008" cy="3200400"/>
          </a:xfrm>
          <a:prstGeom prst="rect">
            <a:avLst/>
          </a:prstGeom>
          <a:solidFill>
            <a:srgbClr val="4AB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293608" y="1837944"/>
            <a:ext cx="306324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FAFCFF"/>
                </a:solidFill>
                <a:latin typeface="Aptos"/>
              </a:rPr>
              <a:t>DES BÉNÉVOLES FORMÉS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11896" y="2350008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Proposer des formations fédérales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11896" y="2788920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Accompagner les nouveaux encadrants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11896" y="3227832"/>
            <a:ext cx="29900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Partager les savoir-faire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60" y="5349240"/>
            <a:ext cx="10515600" cy="3200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 i="0">
                <a:solidFill>
                  <a:srgbClr val="E1EBF5"/>
                </a:solidFill>
                <a:latin typeface="Aptos"/>
              </a:rPr>
              <a:t>Un club qui se développe a besoin de stabilité, de compétences et de bénévoles </a:t>
            </a:r>
            <a:r>
              <a:rPr sz="1600" b="1" i="0" smtClean="0">
                <a:solidFill>
                  <a:srgbClr val="E1EBF5"/>
                </a:solidFill>
                <a:latin typeface="Aptos"/>
              </a:rPr>
              <a:t>accompagnés</a:t>
            </a:r>
            <a:endParaRPr sz="1600" b="1" i="0">
              <a:solidFill>
                <a:srgbClr val="E1EBF5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9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0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56032"/>
            <a:ext cx="1078992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FF8723"/>
                </a:solidFill>
                <a:latin typeface="Aptos"/>
              </a:rPr>
              <a:t>INFRASTRUCTURES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76072"/>
            <a:ext cx="10972800" cy="5303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 i="0">
                <a:solidFill>
                  <a:srgbClr val="FAFCFF"/>
                </a:solidFill>
                <a:latin typeface="Aptos"/>
              </a:rPr>
              <a:t>Une piste et des installations à faire évoluer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97864"/>
            <a:ext cx="960120" cy="54864"/>
          </a:xfrm>
          <a:prstGeom prst="rect">
            <a:avLst/>
          </a:prstGeom>
          <a:solidFill>
            <a:srgbClr val="FF87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510528"/>
            <a:ext cx="73152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1" i="0">
                <a:solidFill>
                  <a:srgbClr val="A4B5C9"/>
                </a:solidFill>
                <a:latin typeface="Aptos"/>
              </a:rPr>
              <a:t>BMX QUÉVERT  •  PROJET 2026–2030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73952"/>
            <a:ext cx="41148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 i="0">
                <a:solidFill>
                  <a:srgbClr val="A4B5C9"/>
                </a:solidFill>
                <a:latin typeface="Aptos"/>
              </a:rPr>
              <a:t>06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691640"/>
            <a:ext cx="5257800" cy="3474720"/>
          </a:xfrm>
          <a:prstGeom prst="roundRect">
            <a:avLst>
              <a:gd name="adj" fmla="val 12000"/>
            </a:avLst>
          </a:prstGeom>
          <a:solidFill>
            <a:srgbClr val="16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5800" y="1691640"/>
            <a:ext cx="64008" cy="3474720"/>
          </a:xfrm>
          <a:prstGeom prst="rect">
            <a:avLst/>
          </a:prstGeom>
          <a:solidFill>
            <a:srgbClr val="FF87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86968" y="1837944"/>
            <a:ext cx="489204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FAFCFF"/>
                </a:solidFill>
                <a:latin typeface="Aptos"/>
              </a:rPr>
              <a:t>LA BUTTE DE DÉPART DE 5 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5256" y="2350008"/>
            <a:ext cx="48188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Mieux préparer les départs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5256" y="2788920"/>
            <a:ext cx="48188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Accompagner la progression des pilotes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5256" y="3227832"/>
            <a:ext cx="48188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Viser un équipement adapté au niveau national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5256" y="3666744"/>
            <a:ext cx="48188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Faciliter l’accueil de stages et compétitions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1691640"/>
            <a:ext cx="5257800" cy="3474720"/>
          </a:xfrm>
          <a:prstGeom prst="roundRect">
            <a:avLst>
              <a:gd name="adj" fmla="val 12000"/>
            </a:avLst>
          </a:prstGeom>
          <a:solidFill>
            <a:srgbClr val="16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217920" y="1691640"/>
            <a:ext cx="64008" cy="3474720"/>
          </a:xfrm>
          <a:prstGeom prst="rect">
            <a:avLst/>
          </a:prstGeom>
          <a:solidFill>
            <a:srgbClr val="00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19088" y="1837944"/>
            <a:ext cx="489204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FAFCFF"/>
                </a:solidFill>
                <a:latin typeface="Aptos"/>
              </a:rPr>
              <a:t>AMÉLIORER LE SITE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37376" y="2350008"/>
            <a:ext cx="48188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Moderniser la piste et ses obstacles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7376" y="2788920"/>
            <a:ext cx="48188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Étudier les possibilités d’agrandissement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37376" y="3227832"/>
            <a:ext cx="48188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Améliorer stockage, buvette, préau et vestiaires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7376" y="3666744"/>
            <a:ext cx="48188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Rendre l’entretien plus efficace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" y="5486400"/>
            <a:ext cx="10607040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 i="1">
                <a:solidFill>
                  <a:srgbClr val="A4B5C9"/>
                </a:solidFill>
                <a:latin typeface="Aptos"/>
              </a:rPr>
              <a:t>Ces évolutions sont des objectifs à construire avec les partenaires et selon les possibilités techniques et </a:t>
            </a:r>
            <a:r>
              <a:rPr sz="1400" b="0" i="1" smtClean="0">
                <a:solidFill>
                  <a:srgbClr val="A4B5C9"/>
                </a:solidFill>
                <a:latin typeface="Aptos"/>
              </a:rPr>
              <a:t>financières</a:t>
            </a:r>
            <a:endParaRPr sz="1400" b="0" i="1">
              <a:solidFill>
                <a:srgbClr val="A4B5C9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9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0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56032"/>
            <a:ext cx="1078992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FF8723"/>
                </a:solidFill>
                <a:latin typeface="Aptos"/>
              </a:rPr>
              <a:t>VIE ASSOCIATIVE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76072"/>
            <a:ext cx="10972800" cy="5303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 i="0">
                <a:solidFill>
                  <a:srgbClr val="FAFCFF"/>
                </a:solidFill>
                <a:latin typeface="Aptos"/>
              </a:rPr>
              <a:t>Un club, c’est aussi une aventure collective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97864"/>
            <a:ext cx="960120" cy="54864"/>
          </a:xfrm>
          <a:prstGeom prst="rect">
            <a:avLst/>
          </a:prstGeom>
          <a:solidFill>
            <a:srgbClr val="FF87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510528"/>
            <a:ext cx="73152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1" i="0">
                <a:solidFill>
                  <a:srgbClr val="A4B5C9"/>
                </a:solidFill>
                <a:latin typeface="Aptos"/>
              </a:rPr>
              <a:t>BMX QUÉVERT  •  PROJET 2026–2030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73952"/>
            <a:ext cx="41148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 i="0">
                <a:solidFill>
                  <a:srgbClr val="A4B5C9"/>
                </a:solidFill>
                <a:latin typeface="Aptos"/>
              </a:rPr>
              <a:t>07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691640"/>
            <a:ext cx="5257800" cy="3337560"/>
          </a:xfrm>
          <a:prstGeom prst="roundRect">
            <a:avLst>
              <a:gd name="adj" fmla="val 12000"/>
            </a:avLst>
          </a:prstGeom>
          <a:solidFill>
            <a:srgbClr val="16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5800" y="1691640"/>
            <a:ext cx="64008" cy="3337560"/>
          </a:xfrm>
          <a:prstGeom prst="rect">
            <a:avLst/>
          </a:prstGeom>
          <a:solidFill>
            <a:srgbClr val="00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86968" y="1837944"/>
            <a:ext cx="489204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FAFCFF"/>
                </a:solidFill>
                <a:latin typeface="Aptos"/>
              </a:rPr>
              <a:t>CE QUE NOUS VOULONS FAIRE VIVRE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5256" y="2350008"/>
            <a:ext cx="48188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L’accueil et l’accompagnement des familles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5256" y="2788920"/>
            <a:ext cx="48188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Le bénévolat et l’inclusion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5256" y="3227832"/>
            <a:ext cx="48188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La transmission des valeurs du sport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5256" y="3666744"/>
            <a:ext cx="48188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La pratique féminine et l’accès de tous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5256" y="4105656"/>
            <a:ext cx="48188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L’attention portée à l’environnement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7920" y="1691640"/>
            <a:ext cx="5257800" cy="3337560"/>
          </a:xfrm>
          <a:prstGeom prst="roundRect">
            <a:avLst>
              <a:gd name="adj" fmla="val 12000"/>
            </a:avLst>
          </a:prstGeom>
          <a:solidFill>
            <a:srgbClr val="16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217920" y="1691640"/>
            <a:ext cx="64008" cy="3337560"/>
          </a:xfrm>
          <a:prstGeom prst="rect">
            <a:avLst/>
          </a:prstGeom>
          <a:solidFill>
            <a:srgbClr val="4AB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19088" y="1837944"/>
            <a:ext cx="489204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FAFCFF"/>
                </a:solidFill>
                <a:latin typeface="Aptos"/>
              </a:rPr>
              <a:t>CE QUI PEUT FAIRE LA DIFFÉRENCE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7376" y="2350008"/>
            <a:ext cx="48188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Des bénévoles qui se sentent utiles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37376" y="2788920"/>
            <a:ext cx="48188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Des compétences partagées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37376" y="3227832"/>
            <a:ext cx="48188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Des familles informées et impliquées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37376" y="3666744"/>
            <a:ext cx="48188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Des partenaires locaux mobilisés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37376" y="4105656"/>
            <a:ext cx="481888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Une bonne ambiance autour du projet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" y="5440680"/>
            <a:ext cx="10515600" cy="33547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 i="0">
                <a:solidFill>
                  <a:srgbClr val="FAFCFF"/>
                </a:solidFill>
                <a:latin typeface="Aptos"/>
              </a:rPr>
              <a:t>Le projet appartient à tous : dirigeants, entraîneurs, pilotes, parents, bénévoles et </a:t>
            </a:r>
            <a:r>
              <a:rPr sz="1700" b="1" i="0" smtClean="0">
                <a:solidFill>
                  <a:srgbClr val="FAFCFF"/>
                </a:solidFill>
                <a:latin typeface="Aptos"/>
              </a:rPr>
              <a:t>partenaires</a:t>
            </a:r>
            <a:endParaRPr sz="1700" b="1" i="0">
              <a:solidFill>
                <a:srgbClr val="FAFCFF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9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0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56032"/>
            <a:ext cx="1078992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FF8723"/>
                </a:solidFill>
                <a:latin typeface="Aptos"/>
              </a:rPr>
              <a:t>LES GRANDES ÉTAPES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84698"/>
            <a:ext cx="10972800" cy="5303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 i="0">
                <a:solidFill>
                  <a:srgbClr val="FAFCFF"/>
                </a:solidFill>
                <a:latin typeface="Aptos"/>
              </a:rPr>
              <a:t>Comment avancer ensemble jusqu’en 2030 ?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97864"/>
            <a:ext cx="960120" cy="54864"/>
          </a:xfrm>
          <a:prstGeom prst="rect">
            <a:avLst/>
          </a:prstGeom>
          <a:solidFill>
            <a:srgbClr val="FF87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510528"/>
            <a:ext cx="73152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1" i="0">
                <a:solidFill>
                  <a:srgbClr val="A4B5C9"/>
                </a:solidFill>
                <a:latin typeface="Aptos"/>
              </a:rPr>
              <a:t>BMX QUÉVERT  •  PROJET 2026–2030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73952"/>
            <a:ext cx="41148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 i="0">
                <a:solidFill>
                  <a:srgbClr val="A4B5C9"/>
                </a:solidFill>
                <a:latin typeface="Aptos"/>
              </a:rPr>
              <a:t>08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828800"/>
            <a:ext cx="2633472" cy="2971800"/>
          </a:xfrm>
          <a:prstGeom prst="roundRect">
            <a:avLst>
              <a:gd name="adj" fmla="val 12000"/>
            </a:avLst>
          </a:prstGeom>
          <a:solidFill>
            <a:srgbClr val="16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94360" y="1828800"/>
            <a:ext cx="2633472" cy="109728"/>
          </a:xfrm>
          <a:prstGeom prst="rect">
            <a:avLst/>
          </a:prstGeom>
          <a:solidFill>
            <a:srgbClr val="00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31520" y="2103120"/>
            <a:ext cx="2359152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100" b="1" i="0">
                <a:solidFill>
                  <a:srgbClr val="FAFCFF"/>
                </a:solidFill>
                <a:latin typeface="Aptos"/>
              </a:rPr>
              <a:t>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2834640"/>
            <a:ext cx="2240280" cy="1600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Consolider l’encadrement
Préparer le dossier de la butte 5 m
Poursuivre les compétitions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93008" y="1828800"/>
            <a:ext cx="2633472" cy="2971800"/>
          </a:xfrm>
          <a:prstGeom prst="roundRect">
            <a:avLst>
              <a:gd name="adj" fmla="val 12000"/>
            </a:avLst>
          </a:prstGeom>
          <a:solidFill>
            <a:srgbClr val="16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493008" y="1828800"/>
            <a:ext cx="2633472" cy="109728"/>
          </a:xfrm>
          <a:prstGeom prst="rect">
            <a:avLst/>
          </a:prstGeom>
          <a:solidFill>
            <a:srgbClr val="00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630168" y="2103120"/>
            <a:ext cx="2359152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100" b="1" i="0">
                <a:solidFill>
                  <a:srgbClr val="FAFCFF"/>
                </a:solidFill>
                <a:latin typeface="Aptos"/>
              </a:rPr>
              <a:t>2027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94176" y="2834640"/>
            <a:ext cx="2240280" cy="1600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Engager les travaux de la butte
Lancer la modernisation de la piste
Structurer la section sportive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91656" y="1828800"/>
            <a:ext cx="2633472" cy="2971800"/>
          </a:xfrm>
          <a:prstGeom prst="roundRect">
            <a:avLst>
              <a:gd name="adj" fmla="val 12000"/>
            </a:avLst>
          </a:prstGeom>
          <a:solidFill>
            <a:srgbClr val="16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391656" y="1828800"/>
            <a:ext cx="2633472" cy="109728"/>
          </a:xfrm>
          <a:prstGeom prst="rect">
            <a:avLst/>
          </a:prstGeom>
          <a:solidFill>
            <a:srgbClr val="00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528816" y="2103120"/>
            <a:ext cx="2359152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100" b="1" i="0">
                <a:solidFill>
                  <a:srgbClr val="FAFCFF"/>
                </a:solidFill>
                <a:latin typeface="Aptos"/>
              </a:rPr>
              <a:t>2028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92824" y="2834640"/>
            <a:ext cx="2240280" cy="1600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Consolider la DN2
Faire évoluer la piste
Accueillir de premiers stages sur le site rénové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290304" y="1828800"/>
            <a:ext cx="2633472" cy="2971800"/>
          </a:xfrm>
          <a:prstGeom prst="roundRect">
            <a:avLst>
              <a:gd name="adj" fmla="val 12000"/>
            </a:avLst>
          </a:prstGeom>
          <a:solidFill>
            <a:srgbClr val="16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9290304" y="1828800"/>
            <a:ext cx="2633472" cy="109728"/>
          </a:xfrm>
          <a:prstGeom prst="rect">
            <a:avLst/>
          </a:prstGeom>
          <a:solidFill>
            <a:srgbClr val="FF87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427464" y="2103120"/>
            <a:ext cx="2359152" cy="43891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100" b="1" i="0">
                <a:solidFill>
                  <a:srgbClr val="FAFCFF"/>
                </a:solidFill>
                <a:latin typeface="Aptos"/>
              </a:rPr>
              <a:t>2029–2030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91472" y="2834640"/>
            <a:ext cx="2240280" cy="1600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Renforcer la formation
Faire rayonner le club
Évaluer les objectifs et préparer la suite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" y="5303520"/>
            <a:ext cx="10607040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 i="1">
                <a:solidFill>
                  <a:srgbClr val="A4B5C9"/>
                </a:solidFill>
                <a:latin typeface="Aptos"/>
              </a:rPr>
              <a:t>Le calendrier dépendra notamment des financements, des autorisations et de la mobilisation des </a:t>
            </a:r>
            <a:r>
              <a:rPr sz="1400" b="0" i="1" smtClean="0">
                <a:solidFill>
                  <a:srgbClr val="A4B5C9"/>
                </a:solidFill>
                <a:latin typeface="Aptos"/>
              </a:rPr>
              <a:t>partenaires</a:t>
            </a:r>
            <a:endParaRPr sz="1400" b="0" i="1">
              <a:solidFill>
                <a:srgbClr val="A4B5C9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9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0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256032"/>
            <a:ext cx="1078992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>
                <a:solidFill>
                  <a:srgbClr val="FF8723"/>
                </a:solidFill>
                <a:latin typeface="Aptos"/>
              </a:rPr>
              <a:t>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76072"/>
            <a:ext cx="10972800" cy="53035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 i="0">
                <a:solidFill>
                  <a:srgbClr val="FAFCFF"/>
                </a:solidFill>
                <a:latin typeface="Aptos"/>
              </a:rPr>
              <a:t>Le projet se construit avec vous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197864"/>
            <a:ext cx="960120" cy="54864"/>
          </a:xfrm>
          <a:prstGeom prst="rect">
            <a:avLst/>
          </a:prstGeom>
          <a:solidFill>
            <a:srgbClr val="FF87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6510528"/>
            <a:ext cx="7315200" cy="16459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1" i="0">
                <a:solidFill>
                  <a:srgbClr val="A4B5C9"/>
                </a:solidFill>
                <a:latin typeface="Aptos"/>
              </a:rPr>
              <a:t>BMX QUÉVERT  •  PROJET 2026–2030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01400" y="6473952"/>
            <a:ext cx="411480" cy="2286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 i="0">
                <a:solidFill>
                  <a:srgbClr val="A4B5C9"/>
                </a:solidFill>
                <a:latin typeface="Aptos"/>
              </a:rPr>
              <a:t>09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554480"/>
            <a:ext cx="10515600" cy="47397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600" b="1" i="0">
                <a:solidFill>
                  <a:srgbClr val="FAFCFF"/>
                </a:solidFill>
                <a:latin typeface="Aptos"/>
              </a:rPr>
              <a:t>Chaque adhérent peut contribuer à sa </a:t>
            </a:r>
            <a:r>
              <a:rPr sz="2600" b="1" i="0" smtClean="0">
                <a:solidFill>
                  <a:srgbClr val="FAFCFF"/>
                </a:solidFill>
                <a:latin typeface="Aptos"/>
              </a:rPr>
              <a:t>manière</a:t>
            </a:r>
            <a:endParaRPr sz="2600" b="1" i="0">
              <a:solidFill>
                <a:srgbClr val="FAFCFF"/>
              </a:solidFill>
              <a:latin typeface="Apto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31520" y="2514600"/>
            <a:ext cx="3383280" cy="2103120"/>
          </a:xfrm>
          <a:prstGeom prst="roundRect">
            <a:avLst>
              <a:gd name="adj" fmla="val 12000"/>
            </a:avLst>
          </a:prstGeom>
          <a:solidFill>
            <a:srgbClr val="16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2514600"/>
            <a:ext cx="64008" cy="2103120"/>
          </a:xfrm>
          <a:prstGeom prst="rect">
            <a:avLst/>
          </a:prstGeom>
          <a:solidFill>
            <a:srgbClr val="00A0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32688" y="2660904"/>
            <a:ext cx="301752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FAFCFF"/>
                </a:solidFill>
                <a:latin typeface="Aptos"/>
              </a:rPr>
              <a:t>ROULER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976" y="3172968"/>
            <a:ext cx="294436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Progresser à son rythme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0976" y="3611879"/>
            <a:ext cx="294436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Respecter les autres et la piste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07408" y="2514600"/>
            <a:ext cx="3383280" cy="2103120"/>
          </a:xfrm>
          <a:prstGeom prst="roundRect">
            <a:avLst>
              <a:gd name="adj" fmla="val 12000"/>
            </a:avLst>
          </a:prstGeom>
          <a:solidFill>
            <a:srgbClr val="16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407408" y="2514600"/>
            <a:ext cx="64008" cy="2103120"/>
          </a:xfrm>
          <a:prstGeom prst="rect">
            <a:avLst/>
          </a:prstGeom>
          <a:solidFill>
            <a:srgbClr val="4ABE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608576" y="2660904"/>
            <a:ext cx="301752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FAFCFF"/>
                </a:solidFill>
                <a:latin typeface="Aptos"/>
              </a:rPr>
              <a:t>PARTICIPER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26864" y="3172968"/>
            <a:ext cx="294436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Donner un coup de main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26864" y="3611879"/>
            <a:ext cx="294436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Partager ses idées et ses compétences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83296" y="2514600"/>
            <a:ext cx="3383280" cy="2103120"/>
          </a:xfrm>
          <a:prstGeom prst="roundRect">
            <a:avLst>
              <a:gd name="adj" fmla="val 12000"/>
            </a:avLst>
          </a:prstGeom>
          <a:solidFill>
            <a:srgbClr val="16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083296" y="2514600"/>
            <a:ext cx="64008" cy="2103120"/>
          </a:xfrm>
          <a:prstGeom prst="rect">
            <a:avLst/>
          </a:prstGeom>
          <a:solidFill>
            <a:srgbClr val="FF87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284464" y="2660904"/>
            <a:ext cx="301752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FAFCFF"/>
                </a:solidFill>
                <a:latin typeface="Aptos"/>
              </a:rPr>
              <a:t>FAIRE CONNAÎTRE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02752" y="3172968"/>
            <a:ext cx="294436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Parler du club autour de soi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02752" y="3611879"/>
            <a:ext cx="2944368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E1EBF5"/>
                </a:solidFill>
                <a:latin typeface="Aptos"/>
              </a:rPr>
              <a:t>•  Aider à mobiliser des partenaires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7240" y="5212080"/>
            <a:ext cx="10698480" cy="397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100" b="1" i="0">
                <a:solidFill>
                  <a:srgbClr val="00A0DC"/>
                </a:solidFill>
                <a:latin typeface="Aptos"/>
              </a:rPr>
              <a:t>Ensemble, faisons de BMX Quévert un club accueillant, formateur et </a:t>
            </a:r>
            <a:r>
              <a:rPr sz="2100" b="1" i="0" smtClean="0">
                <a:solidFill>
                  <a:srgbClr val="00A0DC"/>
                </a:solidFill>
                <a:latin typeface="Aptos"/>
              </a:rPr>
              <a:t>ambitieux</a:t>
            </a:r>
            <a:endParaRPr sz="2100" b="1" i="0">
              <a:solidFill>
                <a:srgbClr val="00A0DC"/>
              </a:solidFill>
              <a:latin typeface="Aptos"/>
            </a:endParaRPr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0680" y="5806440"/>
            <a:ext cx="1051560" cy="10545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755</Words>
  <Application>Microsoft Macintosh PowerPoint</Application>
  <PresentationFormat>Personnalisé</PresentationFormat>
  <Paragraphs>157</Paragraphs>
  <Slides>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Office Theme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Levay</dc:creator>
  <dc:description>generated using python-pptx</dc:description>
  <cp:lastModifiedBy>Levay Marc</cp:lastModifiedBy>
  <cp:revision>6</cp:revision>
  <dcterms:created xsi:type="dcterms:W3CDTF">2013-01-27T09:14:16Z</dcterms:created>
  <dcterms:modified xsi:type="dcterms:W3CDTF">2026-10-19T15:55:30Z</dcterms:modified>
</cp:coreProperties>
</file>